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2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3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7"/>
  </p:notesMasterIdLst>
  <p:sldIdLst>
    <p:sldId id="256" r:id="rId2"/>
    <p:sldId id="304" r:id="rId3"/>
    <p:sldId id="310" r:id="rId4"/>
    <p:sldId id="307" r:id="rId5"/>
    <p:sldId id="309" r:id="rId6"/>
    <p:sldId id="327" r:id="rId7"/>
    <p:sldId id="266" r:id="rId8"/>
    <p:sldId id="313" r:id="rId9"/>
    <p:sldId id="287" r:id="rId10"/>
    <p:sldId id="316" r:id="rId11"/>
    <p:sldId id="317" r:id="rId12"/>
    <p:sldId id="318" r:id="rId13"/>
    <p:sldId id="319" r:id="rId14"/>
    <p:sldId id="368" r:id="rId15"/>
    <p:sldId id="320" r:id="rId16"/>
    <p:sldId id="314" r:id="rId17"/>
    <p:sldId id="359" r:id="rId18"/>
    <p:sldId id="278" r:id="rId19"/>
    <p:sldId id="324" r:id="rId20"/>
    <p:sldId id="328" r:id="rId21"/>
    <p:sldId id="329" r:id="rId22"/>
    <p:sldId id="330" r:id="rId23"/>
    <p:sldId id="331" r:id="rId24"/>
    <p:sldId id="326" r:id="rId25"/>
    <p:sldId id="361" r:id="rId26"/>
    <p:sldId id="362" r:id="rId27"/>
    <p:sldId id="363" r:id="rId28"/>
    <p:sldId id="364" r:id="rId29"/>
    <p:sldId id="365" r:id="rId30"/>
    <p:sldId id="325" r:id="rId31"/>
    <p:sldId id="279" r:id="rId32"/>
    <p:sldId id="321" r:id="rId33"/>
    <p:sldId id="296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51" r:id="rId54"/>
    <p:sldId id="352" r:id="rId55"/>
    <p:sldId id="354" r:id="rId56"/>
    <p:sldId id="353" r:id="rId57"/>
    <p:sldId id="355" r:id="rId58"/>
    <p:sldId id="356" r:id="rId59"/>
    <p:sldId id="357" r:id="rId60"/>
    <p:sldId id="358" r:id="rId61"/>
    <p:sldId id="291" r:id="rId62"/>
    <p:sldId id="315" r:id="rId63"/>
    <p:sldId id="281" r:id="rId64"/>
    <p:sldId id="282" r:id="rId65"/>
    <p:sldId id="305" r:id="rId6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1484" autoAdjust="0"/>
  </p:normalViewPr>
  <p:slideViewPr>
    <p:cSldViewPr>
      <p:cViewPr>
        <p:scale>
          <a:sx n="110" d="100"/>
          <a:sy n="110" d="100"/>
        </p:scale>
        <p:origin x="-179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31410256410281"/>
          <c:y val="6.9072418551853101E-2"/>
          <c:w val="0.71897649572649569"/>
          <c:h val="0.57023595017830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Налоговые/ доп.НДФЛ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536076.6</c:v>
                </c:pt>
                <c:pt idx="1">
                  <c:v>667058.1</c:v>
                </c:pt>
                <c:pt idx="2">
                  <c:v>623411.4</c:v>
                </c:pt>
                <c:pt idx="3">
                  <c:v>640226.19999999995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33036.699999999997</c:v>
                </c:pt>
                <c:pt idx="1">
                  <c:v>31709.1</c:v>
                </c:pt>
                <c:pt idx="2">
                  <c:v>31381.9</c:v>
                </c:pt>
                <c:pt idx="3">
                  <c:v>30883.7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94473.2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764557.8</c:v>
                </c:pt>
                <c:pt idx="1">
                  <c:v>609887.30000000005</c:v>
                </c:pt>
                <c:pt idx="2">
                  <c:v>620500.9</c:v>
                </c:pt>
                <c:pt idx="3">
                  <c:v>607103.1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4316544"/>
        <c:axId val="24330624"/>
        <c:axId val="0"/>
      </c:bar3DChart>
      <c:catAx>
        <c:axId val="24316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330624"/>
        <c:crosses val="autoZero"/>
        <c:auto val="1"/>
        <c:lblAlgn val="ctr"/>
        <c:lblOffset val="100"/>
        <c:noMultiLvlLbl val="0"/>
      </c:catAx>
      <c:valAx>
        <c:axId val="24330624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one"/>
        <c:crossAx val="24316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29211054500539E-3"/>
          <c:y val="0.24504053421673685"/>
          <c:w val="0.61264114044567963"/>
          <c:h val="0.736339901627091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010807290608"/>
          <c:y val="1.9413472843626951E-2"/>
          <c:w val="0.86189553915870232"/>
          <c:h val="0.867361850878646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8.0298214380877309E-2"/>
                  <c:y val="-3.1073446327683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8864317695504477E-2"/>
                  <c:y val="-5.649717514124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599904436995707E-2"/>
                  <c:y val="-4.2373103785755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769387863859755E-2"/>
                  <c:y val="-5.0847457627118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338966853729138E-3"/>
                  <c:y val="-4.2372881355932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 год
факт</c:v>
                </c:pt>
                <c:pt idx="1">
                  <c:v>2016 год
факт</c:v>
                </c:pt>
                <c:pt idx="2">
                  <c:v>2017 год
факт</c:v>
                </c:pt>
                <c:pt idx="3">
                  <c:v>2018 год
оценка</c:v>
                </c:pt>
                <c:pt idx="4">
                  <c:v>2019 год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19988.394939999998</c:v>
                </c:pt>
                <c:pt idx="1">
                  <c:v>4543.5719900000004</c:v>
                </c:pt>
                <c:pt idx="2">
                  <c:v>2938.6882599999999</c:v>
                </c:pt>
                <c:pt idx="3">
                  <c:v>1224.1589100000001</c:v>
                </c:pt>
                <c:pt idx="4">
                  <c:v>4000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64256"/>
        <c:axId val="26465792"/>
      </c:lineChart>
      <c:catAx>
        <c:axId val="26464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465792"/>
        <c:crosses val="autoZero"/>
        <c:auto val="1"/>
        <c:lblAlgn val="ctr"/>
        <c:lblOffset val="100"/>
        <c:noMultiLvlLbl val="0"/>
      </c:catAx>
      <c:valAx>
        <c:axId val="264657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6425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91270067512897E-2"/>
          <c:y val="0"/>
          <c:w val="0.84942736653676365"/>
          <c:h val="0.89492065746593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5055926486939561"/>
                  <c:y val="6.5067979704724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908797848116244"/>
                  <c:y val="-6.3902106068855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761680499818001"/>
                  <c:y val="-4.7929045443426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19184950542984"/>
                  <c:y val="-7.405566208208066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620101831503818E-3"/>
                  <c:y val="2.17984833779166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
план</c:v>
                </c:pt>
                <c:pt idx="1">
                  <c:v>2018 год
оценка</c:v>
                </c:pt>
                <c:pt idx="2">
                  <c:v>2017 год
факт</c:v>
                </c:pt>
                <c:pt idx="3">
                  <c:v>2016 год
факт</c:v>
                </c:pt>
                <c:pt idx="4">
                  <c:v>2015 год
факт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1000</c:v>
                </c:pt>
                <c:pt idx="1">
                  <c:v>255.81</c:v>
                </c:pt>
                <c:pt idx="2">
                  <c:v>613.77128000000005</c:v>
                </c:pt>
                <c:pt idx="3">
                  <c:v>226.68763000000001</c:v>
                </c:pt>
                <c:pt idx="4">
                  <c:v>22.504960000000001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60928"/>
        <c:axId val="24756608"/>
      </c:barChart>
      <c:catAx>
        <c:axId val="28460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756608"/>
        <c:crosses val="autoZero"/>
        <c:auto val="1"/>
        <c:lblAlgn val="ctr"/>
        <c:lblOffset val="100"/>
        <c:noMultiLvlLbl val="0"/>
      </c:catAx>
      <c:valAx>
        <c:axId val="24756608"/>
        <c:scaling>
          <c:orientation val="minMax"/>
        </c:scaling>
        <c:delete val="0"/>
        <c:axPos val="b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846092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03844372394629E-3"/>
          <c:y val="0.20243678135338061"/>
          <c:w val="0.65550975245741339"/>
          <c:h val="0.797563218646619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99.7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846842674077501E-2"/>
          <c:y val="0.21831791417115268"/>
          <c:w val="0.62898100972672533"/>
          <c:h val="0.75771799766355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1.4250553239668571E-2"/>
                  <c:y val="-8.1505266387156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327260563017857E-2"/>
                  <c:y val="-8.267102975764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Программные расходы</c:v>
                </c:pt>
                <c:pt idx="1">
                  <c:v>Непрограммные расходы</c:v>
                </c:pt>
                <c:pt idx="2">
                  <c:v>Условно утвержденные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96.8</c:v>
                </c:pt>
                <c:pt idx="1">
                  <c:v>0.6</c:v>
                </c:pt>
                <c:pt idx="2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268135081765109"/>
          <c:w val="0.64624355564691027"/>
          <c:h val="0.75015141686765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83.1</c:v>
                </c:pt>
                <c:pt idx="1">
                  <c:v>16.899999999999999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00823426483456"/>
          <c:y val="3.206714405470099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29211054500539E-3"/>
          <c:y val="0.24504053421673685"/>
          <c:w val="0.61264114044567963"/>
          <c:h val="0.73633990162709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1.4250553239668571E-2"/>
                  <c:y val="-8.1505266387156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327260563017857E-2"/>
                  <c:y val="-8.267102975764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Программные расходы</c:v>
                </c:pt>
                <c:pt idx="1">
                  <c:v>Непрограммные расходы</c:v>
                </c:pt>
                <c:pt idx="2">
                  <c:v>Условно утвержденные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94.5</c:v>
                </c:pt>
                <c:pt idx="1">
                  <c:v>0.2</c:v>
                </c:pt>
                <c:pt idx="2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813312483514832"/>
          <c:y val="2.8148387552898169E-2"/>
          <c:w val="0.3039215870982328"/>
          <c:h val="0.9268141081967323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  <c:pt idx="6">
                  <c:v>2021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49000</c:v>
                </c:pt>
                <c:pt idx="1">
                  <c:v>60000</c:v>
                </c:pt>
                <c:pt idx="2">
                  <c:v>26000</c:v>
                </c:pt>
                <c:pt idx="3">
                  <c:v>50710.5</c:v>
                </c:pt>
                <c:pt idx="4">
                  <c:v>78210.5</c:v>
                </c:pt>
                <c:pt idx="5">
                  <c:v>78210.5</c:v>
                </c:pt>
                <c:pt idx="6">
                  <c:v>78210.5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020544"/>
        <c:axId val="137022080"/>
      </c:lineChart>
      <c:catAx>
        <c:axId val="13702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022080"/>
        <c:crosses val="autoZero"/>
        <c:auto val="1"/>
        <c:lblAlgn val="ctr"/>
        <c:lblOffset val="100"/>
        <c:noMultiLvlLbl val="0"/>
      </c:catAx>
      <c:valAx>
        <c:axId val="13702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02054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413313129822412"/>
          <c:w val="1"/>
          <c:h val="0.724801013677990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7795275590599E-3"/>
                  <c:y val="0.23851931680929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666666666666683E-3"/>
                  <c:y val="2.1947875696218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 </c:v>
                </c:pt>
                <c:pt idx="1">
                  <c:v>Акцизы</c:v>
                </c:pt>
                <c:pt idx="2">
                  <c:v>УСН, ЕНВД, Патент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224098.3</c:v>
                </c:pt>
                <c:pt idx="1">
                  <c:v>5453.4</c:v>
                </c:pt>
                <c:pt idx="2">
                  <c:v>30758</c:v>
                </c:pt>
                <c:pt idx="3">
                  <c:v>10464.200000000001</c:v>
                </c:pt>
                <c:pt idx="4">
                  <c:v>1657.6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8334E-3"/>
                  <c:y val="0.2757418059042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555555555555558E-3"/>
                  <c:y val="2.1947875696218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 </c:v>
                </c:pt>
                <c:pt idx="1">
                  <c:v>Акцизы</c:v>
                </c:pt>
                <c:pt idx="2">
                  <c:v>УСН, ЕНВД, Патент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238570.6</c:v>
                </c:pt>
                <c:pt idx="1">
                  <c:v>6096.2</c:v>
                </c:pt>
                <c:pt idx="2">
                  <c:v>32027.599999999999</c:v>
                </c:pt>
                <c:pt idx="3">
                  <c:v>14898</c:v>
                </c:pt>
                <c:pt idx="4">
                  <c:v>1682.6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9065E-3"/>
                  <c:y val="0.26417461612493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 </c:v>
                </c:pt>
                <c:pt idx="1">
                  <c:v>Акцизы</c:v>
                </c:pt>
                <c:pt idx="2">
                  <c:v>УСН, ЕНВД, Патент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247046.5</c:v>
                </c:pt>
                <c:pt idx="1">
                  <c:v>6279.7</c:v>
                </c:pt>
                <c:pt idx="2">
                  <c:v>31257.8</c:v>
                </c:pt>
                <c:pt idx="3">
                  <c:v>14150</c:v>
                </c:pt>
                <c:pt idx="4">
                  <c:v>1707.6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41E-3"/>
                  <c:y val="0.272153658633109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 </c:v>
                </c:pt>
                <c:pt idx="1">
                  <c:v>Акцизы</c:v>
                </c:pt>
                <c:pt idx="2">
                  <c:v>УСН, ЕНВД, Патент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>
                  <c:v>259412.8</c:v>
                </c:pt>
                <c:pt idx="1">
                  <c:v>6279.7</c:v>
                </c:pt>
                <c:pt idx="2">
                  <c:v>24523.8</c:v>
                </c:pt>
                <c:pt idx="3">
                  <c:v>14450</c:v>
                </c:pt>
                <c:pt idx="4">
                  <c:v>1757.6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982720"/>
        <c:axId val="34009088"/>
        <c:axId val="0"/>
      </c:bar3DChart>
      <c:catAx>
        <c:axId val="3398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009088"/>
        <c:crosses val="autoZero"/>
        <c:auto val="1"/>
        <c:lblAlgn val="ctr"/>
        <c:lblOffset val="100"/>
        <c:noMultiLvlLbl val="0"/>
      </c:catAx>
      <c:valAx>
        <c:axId val="3400908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33982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805052493438283"/>
          <c:y val="4.7336383339177564E-2"/>
          <c:w val="0.74444980314960818"/>
          <c:h val="7.0911858195293581E-2"/>
        </c:manualLayout>
      </c:layout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941E-3"/>
                  <c:y val="0.33358880139982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558E-3"/>
                  <c:y val="-1.777777777777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926E-3"/>
                  <c:y val="-2.222222222222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25985.200000000001</c:v>
                </c:pt>
                <c:pt idx="1">
                  <c:v>196.2</c:v>
                </c:pt>
                <c:pt idx="2">
                  <c:v>3854.6</c:v>
                </c:pt>
                <c:pt idx="3">
                  <c:v>3000.7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941E-3"/>
                  <c:y val="0.33540752405949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941E-3"/>
                  <c:y val="-2.222222222222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222222222222224E-3"/>
                  <c:y val="-2.0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444444444443617E-3"/>
                  <c:y val="-2.0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26445.200000000001</c:v>
                </c:pt>
                <c:pt idx="1">
                  <c:v>86.9</c:v>
                </c:pt>
                <c:pt idx="2">
                  <c:v>2076.3000000000002</c:v>
                </c:pt>
                <c:pt idx="3">
                  <c:v>3100.7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67E-3"/>
                  <c:y val="0.3281480314960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1111111111111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2.0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2.0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26445.200000000001</c:v>
                </c:pt>
                <c:pt idx="1">
                  <c:v>86.9</c:v>
                </c:pt>
                <c:pt idx="2">
                  <c:v>1649.1</c:v>
                </c:pt>
                <c:pt idx="3">
                  <c:v>3200.7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963E-3"/>
                  <c:y val="0.325481539807525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1111111111111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444444444444571E-3"/>
                  <c:y val="-2.0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8.8888888888889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26445.200000000001</c:v>
                </c:pt>
                <c:pt idx="1">
                  <c:v>86.9</c:v>
                </c:pt>
                <c:pt idx="2">
                  <c:v>1050.9000000000001</c:v>
                </c:pt>
                <c:pt idx="3">
                  <c:v>3300.7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520960"/>
        <c:axId val="90551424"/>
        <c:axId val="0"/>
      </c:bar3DChart>
      <c:catAx>
        <c:axId val="9052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551424"/>
        <c:crosses val="autoZero"/>
        <c:auto val="1"/>
        <c:lblAlgn val="ctr"/>
        <c:lblOffset val="100"/>
        <c:noMultiLvlLbl val="0"/>
      </c:catAx>
      <c:valAx>
        <c:axId val="90551424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90520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939413823272091E-2"/>
          <c:y val="5.8666666666666693E-2"/>
          <c:w val="0.9"/>
          <c:h val="7.1787226596675399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9374939243721E-3"/>
                  <c:y val="0.2908053459853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444444444444562E-3"/>
                  <c:y val="-2.7034344621358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997250343707041E-5"/>
                  <c:y val="0.40803396861769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782513296949148E-3"/>
                  <c:y val="-5.9409287963878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358118.3</c:v>
                </c:pt>
                <c:pt idx="1">
                  <c:v>171389.3</c:v>
                </c:pt>
                <c:pt idx="2">
                  <c:v>500550.8</c:v>
                </c:pt>
                <c:pt idx="3">
                  <c:v>22047.1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09347442680777E-3"/>
                  <c:y val="0.26569177409586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671888236193047E-3"/>
                  <c:y val="-1.743278447193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66907261592305E-3"/>
                  <c:y val="0.40017244428252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930550347877E-2"/>
                  <c:y val="-1.767270387035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373783.1</c:v>
                </c:pt>
                <c:pt idx="1">
                  <c:v>84771.199999999997</c:v>
                </c:pt>
                <c:pt idx="2">
                  <c:v>522698.1</c:v>
                </c:pt>
                <c:pt idx="3">
                  <c:v>2418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29319946117902E-3"/>
                  <c:y val="0.23202651091633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9330361482593E-2"/>
                  <c:y val="-1.7192687880455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109347442680777E-3"/>
                  <c:y val="0.44857006975381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0944465275279E-2"/>
                  <c:y val="-1.767270387035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322969.8</c:v>
                </c:pt>
                <c:pt idx="1">
                  <c:v>90576.3</c:v>
                </c:pt>
                <c:pt idx="2">
                  <c:v>527506.6</c:v>
                </c:pt>
                <c:pt idx="3">
                  <c:v>2418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23853658381001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8412698412761E-2"/>
                  <c:y val="-4.500703633627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18694885361554E-3"/>
                  <c:y val="0.450069300204374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765432098765118E-3"/>
                  <c:y val="-1.5752462717694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333802.3</c:v>
                </c:pt>
                <c:pt idx="1">
                  <c:v>74391.5</c:v>
                </c:pt>
                <c:pt idx="2">
                  <c:v>530293.6</c:v>
                </c:pt>
                <c:pt idx="3">
                  <c:v>2418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390208"/>
        <c:axId val="99391744"/>
        <c:axId val="0"/>
      </c:bar3DChart>
      <c:catAx>
        <c:axId val="9939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91744"/>
        <c:crosses val="autoZero"/>
        <c:auto val="1"/>
        <c:lblAlgn val="ctr"/>
        <c:lblOffset val="100"/>
        <c:noMultiLvlLbl val="0"/>
      </c:catAx>
      <c:valAx>
        <c:axId val="99391744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99390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2173256120762693E-2"/>
          <c:y val="3.4475389833583822E-2"/>
          <c:w val="0.89999994445138864"/>
          <c:h val="7.2573314513068171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82815821584716E-2"/>
          <c:y val="0"/>
          <c:w val="0.61983402404401389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8.8925693597069443E-3"/>
                  <c:y val="8.0167860136751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103577660371463E-3"/>
                  <c:y val="1.3361099608460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28496273523297E-3"/>
                  <c:y val="-1.6033782441681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195613185836494E-2"/>
                  <c:y val="1.60333616130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
</c:v>
                </c:pt>
                <c:pt idx="6">
                  <c:v>Физическая культура и спорт
</c:v>
                </c:pt>
                <c:pt idx="7">
                  <c:v>Прочие: национальная оборона, национальная безопасность и правоохранительная деятельность, охрана окружающей среды, здравоохранение, средства массовой информации, обслуживание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13.4</c:v>
                </c:pt>
                <c:pt idx="1">
                  <c:v>6.6</c:v>
                </c:pt>
                <c:pt idx="2">
                  <c:v>15</c:v>
                </c:pt>
                <c:pt idx="3">
                  <c:v>44.8</c:v>
                </c:pt>
                <c:pt idx="4">
                  <c:v>4.4000000000000004</c:v>
                </c:pt>
                <c:pt idx="5">
                  <c:v>2.8</c:v>
                </c:pt>
                <c:pt idx="6">
                  <c:v>10.8</c:v>
                </c:pt>
                <c:pt idx="7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1"/>
              <c:layout>
                <c:manualLayout>
                  <c:x val="-2.9641897865689995E-3"/>
                  <c:y val="-1.603399285601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
</c:v>
                </c:pt>
                <c:pt idx="6">
                  <c:v>Физическая культура и спорт
</c:v>
                </c:pt>
                <c:pt idx="7">
                  <c:v>Прочие: национальная оборона, национальная безопасность и правоохранительная деятельность, охрана окружающей среды, здравоохранение, средства массовой информации, обслуживание муниципального долга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18.8</c:v>
                </c:pt>
                <c:pt idx="1">
                  <c:v>6.6</c:v>
                </c:pt>
                <c:pt idx="2">
                  <c:v>5.3</c:v>
                </c:pt>
                <c:pt idx="3">
                  <c:v>50.2</c:v>
                </c:pt>
                <c:pt idx="4">
                  <c:v>4.4000000000000004</c:v>
                </c:pt>
                <c:pt idx="5">
                  <c:v>3.4</c:v>
                </c:pt>
                <c:pt idx="6">
                  <c:v>8.3000000000000007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1.4820948932843909E-3"/>
                  <c:y val="-8.0167860136752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
</c:v>
                </c:pt>
                <c:pt idx="6">
                  <c:v>Физическая культура и спорт
</c:v>
                </c:pt>
                <c:pt idx="7">
                  <c:v>Прочие: национальная оборона, национальная безопасность и правоохранительная деятельность, охрана окружающей среды, здравоохранение, средства массовой информации, обслуживание муниципального долга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20.100000000000001</c:v>
                </c:pt>
                <c:pt idx="1">
                  <c:v>6.3</c:v>
                </c:pt>
                <c:pt idx="2">
                  <c:v>5.0999999999999996</c:v>
                </c:pt>
                <c:pt idx="3">
                  <c:v>51</c:v>
                </c:pt>
                <c:pt idx="4">
                  <c:v>3.8</c:v>
                </c:pt>
                <c:pt idx="5">
                  <c:v>3.7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462846798534721E-3"/>
                  <c:y val="-1.0689048018233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
</c:v>
                </c:pt>
                <c:pt idx="6">
                  <c:v>Физическая культура и спорт
</c:v>
                </c:pt>
                <c:pt idx="7">
                  <c:v>Прочие: национальная оборона, национальная безопасность и правоохранительная деятельность, охрана окружающей среды, здравоохранение, средства массовой информации, обслуживание муниципального долга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22</c:v>
                </c:pt>
                <c:pt idx="1">
                  <c:v>5.6</c:v>
                </c:pt>
                <c:pt idx="2">
                  <c:v>4.4000000000000004</c:v>
                </c:pt>
                <c:pt idx="3">
                  <c:v>50.8</c:v>
                </c:pt>
                <c:pt idx="4">
                  <c:v>3.6</c:v>
                </c:pt>
                <c:pt idx="5">
                  <c:v>3.9</c:v>
                </c:pt>
                <c:pt idx="6">
                  <c:v>8</c:v>
                </c:pt>
                <c:pt idx="7">
                  <c:v>1.7000000000000002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937360067337148"/>
          <c:y val="2.4380590671995495E-2"/>
          <c:w val="0.33062639932662852"/>
          <c:h val="0.9604758212061435"/>
        </c:manualLayout>
      </c:layout>
      <c:overlay val="0"/>
      <c:txPr>
        <a:bodyPr/>
        <a:lstStyle/>
        <a:p>
          <a:pPr>
            <a:defRPr sz="9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6319798260508E-2"/>
          <c:y val="0.29848577430790518"/>
          <c:w val="0.491726107765941"/>
          <c:h val="0.59203775338093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8E810-86D0-4E83-BF45-F69D511AAE58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8A3424A-52DE-44D7-854B-CF276761393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ea typeface="+mn-ea"/>
              <a:cs typeface="Times New Roman" pitchFamily="18" charset="0"/>
            </a:rPr>
            <a:t>Основные направления налоговой, бюджетной и долговой политики на 2019 год и на плановый период 2020 и 2021 годов</a:t>
          </a:r>
          <a:endParaRPr lang="ru-RU" dirty="0"/>
        </a:p>
      </dgm:t>
    </dgm:pt>
    <dgm:pt modelId="{787F57FE-20B8-458B-AC34-5330EC570DFD}" type="parTrans" cxnId="{0B4CD8EB-357F-484C-8D6E-F6F689B0380E}">
      <dgm:prSet/>
      <dgm:spPr/>
      <dgm:t>
        <a:bodyPr/>
        <a:lstStyle/>
        <a:p>
          <a:endParaRPr lang="ru-RU"/>
        </a:p>
      </dgm:t>
    </dgm:pt>
    <dgm:pt modelId="{2EB51978-2D3C-47EC-A1D2-9A927932ED26}" type="sibTrans" cxnId="{0B4CD8EB-357F-484C-8D6E-F6F689B0380E}">
      <dgm:prSet/>
      <dgm:spPr/>
      <dgm:t>
        <a:bodyPr/>
        <a:lstStyle/>
        <a:p>
          <a:endParaRPr lang="ru-RU"/>
        </a:p>
      </dgm:t>
    </dgm:pt>
    <dgm:pt modelId="{3283705F-E426-4A32-B846-AAB69D17088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Послания Президента Российской Федерации Федеральному Собранию Российской Федерации от 1 марта 2018 года</a:t>
          </a:r>
          <a:endParaRPr lang="ru-RU" sz="1200" dirty="0"/>
        </a:p>
      </dgm:t>
    </dgm:pt>
    <dgm:pt modelId="{BAC8FB77-6B4D-472C-BAAA-A0BA26902DEB}" type="parTrans" cxnId="{EE5E19AE-C8DE-4582-AFB8-9AF289314541}">
      <dgm:prSet/>
      <dgm:spPr/>
      <dgm:t>
        <a:bodyPr/>
        <a:lstStyle/>
        <a:p>
          <a:endParaRPr lang="ru-RU"/>
        </a:p>
      </dgm:t>
    </dgm:pt>
    <dgm:pt modelId="{84553A37-8C56-4B58-A162-73A291FAE85B}" type="sibTrans" cxnId="{EE5E19AE-C8DE-4582-AFB8-9AF289314541}">
      <dgm:prSet/>
      <dgm:spPr/>
      <dgm:t>
        <a:bodyPr/>
        <a:lstStyle/>
        <a:p>
          <a:endParaRPr lang="ru-RU"/>
        </a:p>
      </dgm:t>
    </dgm:pt>
    <dgm:pt modelId="{E6B2AF02-1FD8-4576-8EDC-ABB1147D5F50}">
      <dgm:prSet phldrT="[Текст]" custT="1"/>
      <dgm:spPr/>
      <dgm:t>
        <a:bodyPr/>
        <a:lstStyle/>
        <a:p>
          <a:pPr marL="0" indent="0"/>
          <a:r>
            <a:rPr lang="ru-RU" sz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200" dirty="0"/>
        </a:p>
      </dgm:t>
    </dgm:pt>
    <dgm:pt modelId="{0499ABE5-D102-4B70-9766-25451796428E}" type="parTrans" cxnId="{0A1C96C2-A389-47D1-919D-0022C43249C8}">
      <dgm:prSet/>
      <dgm:spPr/>
      <dgm:t>
        <a:bodyPr/>
        <a:lstStyle/>
        <a:p>
          <a:endParaRPr lang="ru-RU"/>
        </a:p>
      </dgm:t>
    </dgm:pt>
    <dgm:pt modelId="{C7442C9C-2B3D-44AC-8E1F-33DD7F22D46E}" type="sibTrans" cxnId="{0A1C96C2-A389-47D1-919D-0022C43249C8}">
      <dgm:prSet/>
      <dgm:spPr/>
      <dgm:t>
        <a:bodyPr/>
        <a:lstStyle/>
        <a:p>
          <a:endParaRPr lang="ru-RU"/>
        </a:p>
      </dgm:t>
    </dgm:pt>
    <dgm:pt modelId="{35A3B3F0-6D7B-4B80-8B8C-330A3E64858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anose="02020603050405020304" pitchFamily="18" charset="0"/>
            </a:rPr>
            <a:t>Основные направления налоговой, бюджетной и долговой политики Ханты – Мансийского автономного округа – Югры на 2019 год и на плановый период 2020 и 2021 годов</a:t>
          </a:r>
          <a:endParaRPr lang="ru-RU" dirty="0"/>
        </a:p>
      </dgm:t>
    </dgm:pt>
    <dgm:pt modelId="{138FEB23-E47E-4E3A-856E-38117259BA05}" type="parTrans" cxnId="{2AEC8B61-696C-461E-B520-EEA10F20A6A4}">
      <dgm:prSet/>
      <dgm:spPr/>
      <dgm:t>
        <a:bodyPr/>
        <a:lstStyle/>
        <a:p>
          <a:endParaRPr lang="ru-RU"/>
        </a:p>
      </dgm:t>
    </dgm:pt>
    <dgm:pt modelId="{B339E2B7-7F32-40CF-B690-D17C43B297B0}" type="sibTrans" cxnId="{2AEC8B61-696C-461E-B520-EEA10F20A6A4}">
      <dgm:prSet/>
      <dgm:spPr/>
      <dgm:t>
        <a:bodyPr/>
        <a:lstStyle/>
        <a:p>
          <a:endParaRPr lang="ru-RU"/>
        </a:p>
      </dgm:t>
    </dgm:pt>
    <dgm:pt modelId="{A2C19E5F-6A78-4C16-A8C8-CDFDC874F6A1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Стратегические цели развития города Покачи, определенных в Стратегии социально - экономического развития муниципального образования город Покачи до 2030 года</a:t>
          </a:r>
          <a:endParaRPr lang="ru-RU" dirty="0"/>
        </a:p>
      </dgm:t>
    </dgm:pt>
    <dgm:pt modelId="{96277D1F-5258-40A6-9BB8-1C920686E937}" type="parTrans" cxnId="{9E82CECB-FA11-4FBA-A975-3AB5888C3EF1}">
      <dgm:prSet/>
      <dgm:spPr/>
      <dgm:t>
        <a:bodyPr/>
        <a:lstStyle/>
        <a:p>
          <a:endParaRPr lang="ru-RU"/>
        </a:p>
      </dgm:t>
    </dgm:pt>
    <dgm:pt modelId="{26B6A362-06AC-4132-AD45-48CC4623CEB2}" type="sibTrans" cxnId="{9E82CECB-FA11-4FBA-A975-3AB5888C3EF1}">
      <dgm:prSet/>
      <dgm:spPr/>
      <dgm:t>
        <a:bodyPr/>
        <a:lstStyle/>
        <a:p>
          <a:endParaRPr lang="ru-RU"/>
        </a:p>
      </dgm:t>
    </dgm:pt>
    <dgm:pt modelId="{A86FD399-2F1B-46F4-A38A-F49E2E4A8C00}">
      <dgm:prSet/>
      <dgm:spPr/>
      <dgm:t>
        <a:bodyPr/>
        <a:lstStyle/>
        <a:p>
          <a:endParaRPr lang="ru-RU"/>
        </a:p>
      </dgm:t>
    </dgm:pt>
    <dgm:pt modelId="{65A46BCD-3F48-4152-8962-14E3319AB9D8}" type="parTrans" cxnId="{C473BB21-A75B-4511-B8AE-5B7A8C80F5AF}">
      <dgm:prSet/>
      <dgm:spPr/>
      <dgm:t>
        <a:bodyPr/>
        <a:lstStyle/>
        <a:p>
          <a:endParaRPr lang="ru-RU"/>
        </a:p>
      </dgm:t>
    </dgm:pt>
    <dgm:pt modelId="{AF11629C-2D24-4D14-A537-198F5D05EA42}" type="sibTrans" cxnId="{C473BB21-A75B-4511-B8AE-5B7A8C80F5AF}">
      <dgm:prSet/>
      <dgm:spPr/>
      <dgm:t>
        <a:bodyPr/>
        <a:lstStyle/>
        <a:p>
          <a:endParaRPr lang="ru-RU"/>
        </a:p>
      </dgm:t>
    </dgm:pt>
    <dgm:pt modelId="{85EF015D-61E9-47E1-886A-06694F54732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Указов Президента Российской Федерации от 2012 года</a:t>
          </a:r>
          <a:endParaRPr lang="ru-RU" sz="1200" dirty="0"/>
        </a:p>
      </dgm:t>
    </dgm:pt>
    <dgm:pt modelId="{5491F6FE-633A-47F3-BFFA-278BF5C158A8}" type="parTrans" cxnId="{BC487E1C-7A1D-40AD-8920-EA0E9C31251B}">
      <dgm:prSet/>
      <dgm:spPr/>
      <dgm:t>
        <a:bodyPr/>
        <a:lstStyle/>
        <a:p>
          <a:endParaRPr lang="ru-RU"/>
        </a:p>
      </dgm:t>
    </dgm:pt>
    <dgm:pt modelId="{47CC73E8-F843-4F07-9C68-4E08512BFC0B}" type="sibTrans" cxnId="{BC487E1C-7A1D-40AD-8920-EA0E9C31251B}">
      <dgm:prSet/>
      <dgm:spPr/>
      <dgm:t>
        <a:bodyPr/>
        <a:lstStyle/>
        <a:p>
          <a:endParaRPr lang="ru-RU"/>
        </a:p>
      </dgm:t>
    </dgm:pt>
    <dgm:pt modelId="{3AD2F37B-6377-4121-8C7F-4CCB519097F7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Прогноз социально-экономического развития города Покачи на 2019-2024 годы</a:t>
          </a:r>
          <a:endParaRPr lang="ru-RU" dirty="0"/>
        </a:p>
      </dgm:t>
    </dgm:pt>
    <dgm:pt modelId="{DA42187B-90B7-4374-AC07-196D234CB532}" type="parTrans" cxnId="{7B457006-1EAB-4965-9E6E-098C37AA7CDF}">
      <dgm:prSet/>
      <dgm:spPr/>
      <dgm:t>
        <a:bodyPr/>
        <a:lstStyle/>
        <a:p>
          <a:endParaRPr lang="ru-RU"/>
        </a:p>
      </dgm:t>
    </dgm:pt>
    <dgm:pt modelId="{373A766F-F350-42FE-8C3F-5116EB2E221F}" type="sibTrans" cxnId="{7B457006-1EAB-4965-9E6E-098C37AA7CDF}">
      <dgm:prSet/>
      <dgm:spPr/>
      <dgm:t>
        <a:bodyPr/>
        <a:lstStyle/>
        <a:p>
          <a:endParaRPr lang="ru-RU"/>
        </a:p>
      </dgm:t>
    </dgm:pt>
    <dgm:pt modelId="{221E262D-C867-4980-9333-33ACB5B888E4}" type="pres">
      <dgm:prSet presAssocID="{A5C8E810-86D0-4E83-BF45-F69D511AAE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FB11FD-9123-4E21-996F-FA8D6F55B7E8}" type="pres">
      <dgm:prSet presAssocID="{28A3424A-52DE-44D7-854B-CF276761393D}" presName="centerShape" presStyleLbl="node0" presStyleIdx="0" presStyleCnt="1" custScaleX="123981" custScaleY="80285"/>
      <dgm:spPr/>
      <dgm:t>
        <a:bodyPr/>
        <a:lstStyle/>
        <a:p>
          <a:endParaRPr lang="ru-RU"/>
        </a:p>
      </dgm:t>
    </dgm:pt>
    <dgm:pt modelId="{D37751A8-61A7-477F-9388-2529FF63DEDD}" type="pres">
      <dgm:prSet presAssocID="{3283705F-E426-4A32-B846-AAB69D170880}" presName="node" presStyleLbl="node1" presStyleIdx="0" presStyleCnt="6" custScaleX="18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342E7-7B27-4463-8E5C-D878D103ABB7}" type="pres">
      <dgm:prSet presAssocID="{3283705F-E426-4A32-B846-AAB69D170880}" presName="dummy" presStyleCnt="0"/>
      <dgm:spPr/>
      <dgm:t>
        <a:bodyPr/>
        <a:lstStyle/>
        <a:p>
          <a:endParaRPr lang="ru-RU"/>
        </a:p>
      </dgm:t>
    </dgm:pt>
    <dgm:pt modelId="{F3F8DE3E-9D42-40EF-85D0-B1D3291A7397}" type="pres">
      <dgm:prSet presAssocID="{84553A37-8C56-4B58-A162-73A291FAE85B}" presName="sibTrans" presStyleLbl="sibTrans2D1" presStyleIdx="0" presStyleCnt="6"/>
      <dgm:spPr/>
      <dgm:t>
        <a:bodyPr/>
        <a:lstStyle/>
        <a:p>
          <a:endParaRPr lang="ru-RU"/>
        </a:p>
      </dgm:t>
    </dgm:pt>
    <dgm:pt modelId="{0CE2994A-8D09-4C34-BC41-1368DD823852}" type="pres">
      <dgm:prSet presAssocID="{E6B2AF02-1FD8-4576-8EDC-ABB1147D5F50}" presName="node" presStyleLbl="node1" presStyleIdx="1" presStyleCnt="6" custScaleX="171521" custScaleY="103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1910D-EA24-449F-827B-4B095B8BC0CD}" type="pres">
      <dgm:prSet presAssocID="{E6B2AF02-1FD8-4576-8EDC-ABB1147D5F50}" presName="dummy" presStyleCnt="0"/>
      <dgm:spPr/>
      <dgm:t>
        <a:bodyPr/>
        <a:lstStyle/>
        <a:p>
          <a:endParaRPr lang="ru-RU"/>
        </a:p>
      </dgm:t>
    </dgm:pt>
    <dgm:pt modelId="{36CAC1B1-4B14-4EE9-BF60-E9546E0B610A}" type="pres">
      <dgm:prSet presAssocID="{C7442C9C-2B3D-44AC-8E1F-33DD7F22D46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D758831-7603-43A2-93F9-C51D51D7E78A}" type="pres">
      <dgm:prSet presAssocID="{35A3B3F0-6D7B-4B80-8B8C-330A3E64858E}" presName="node" presStyleLbl="node1" presStyleIdx="2" presStyleCnt="6" custScaleX="163806" custScaleY="103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0D132-15B1-4A37-81DF-BF441048E8D2}" type="pres">
      <dgm:prSet presAssocID="{35A3B3F0-6D7B-4B80-8B8C-330A3E64858E}" presName="dummy" presStyleCnt="0"/>
      <dgm:spPr/>
      <dgm:t>
        <a:bodyPr/>
        <a:lstStyle/>
        <a:p>
          <a:endParaRPr lang="ru-RU"/>
        </a:p>
      </dgm:t>
    </dgm:pt>
    <dgm:pt modelId="{F4461E0B-2118-48F1-B645-801BF1A840AA}" type="pres">
      <dgm:prSet presAssocID="{B339E2B7-7F32-40CF-B690-D17C43B297B0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6B8AC3D-EEFB-4BAB-9142-82EEC50E4AC3}" type="pres">
      <dgm:prSet presAssocID="{A2C19E5F-6A78-4C16-A8C8-CDFDC874F6A1}" presName="node" presStyleLbl="node1" presStyleIdx="3" presStyleCnt="6" custScaleX="187593" custScaleY="95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5FF99-8459-42B3-95B1-956FBDCA37A2}" type="pres">
      <dgm:prSet presAssocID="{A2C19E5F-6A78-4C16-A8C8-CDFDC874F6A1}" presName="dummy" presStyleCnt="0"/>
      <dgm:spPr/>
      <dgm:t>
        <a:bodyPr/>
        <a:lstStyle/>
        <a:p>
          <a:endParaRPr lang="ru-RU"/>
        </a:p>
      </dgm:t>
    </dgm:pt>
    <dgm:pt modelId="{EE5EE045-0361-4752-B31B-18152C257553}" type="pres">
      <dgm:prSet presAssocID="{26B6A362-06AC-4132-AD45-48CC4623CEB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29C59B4D-B981-4F30-B38C-02966AE0EF7C}" type="pres">
      <dgm:prSet presAssocID="{3AD2F37B-6377-4121-8C7F-4CCB519097F7}" presName="node" presStyleLbl="node1" presStyleIdx="4" presStyleCnt="6" custScaleX="167224" custScaleY="103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C8575-FFCF-4CB0-B4ED-272BF12CD50D}" type="pres">
      <dgm:prSet presAssocID="{3AD2F37B-6377-4121-8C7F-4CCB519097F7}" presName="dummy" presStyleCnt="0"/>
      <dgm:spPr/>
      <dgm:t>
        <a:bodyPr/>
        <a:lstStyle/>
        <a:p>
          <a:endParaRPr lang="ru-RU"/>
        </a:p>
      </dgm:t>
    </dgm:pt>
    <dgm:pt modelId="{946005FF-FD1E-4761-9EBD-520030201D25}" type="pres">
      <dgm:prSet presAssocID="{373A766F-F350-42FE-8C3F-5116EB2E221F}" presName="sibTrans" presStyleLbl="sibTrans2D1" presStyleIdx="4" presStyleCnt="6"/>
      <dgm:spPr/>
      <dgm:t>
        <a:bodyPr/>
        <a:lstStyle/>
        <a:p>
          <a:endParaRPr lang="ru-RU"/>
        </a:p>
      </dgm:t>
    </dgm:pt>
    <dgm:pt modelId="{25F07EA3-4D3B-4901-9E7A-0780AE4A53A3}" type="pres">
      <dgm:prSet presAssocID="{85EF015D-61E9-47E1-886A-06694F547326}" presName="node" presStyleLbl="node1" presStyleIdx="5" presStyleCnt="6" custScaleX="169623" custScaleY="103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10683-02AE-4942-A3FE-E5B9FE06014A}" type="pres">
      <dgm:prSet presAssocID="{85EF015D-61E9-47E1-886A-06694F547326}" presName="dummy" presStyleCnt="0"/>
      <dgm:spPr/>
      <dgm:t>
        <a:bodyPr/>
        <a:lstStyle/>
        <a:p>
          <a:endParaRPr lang="ru-RU"/>
        </a:p>
      </dgm:t>
    </dgm:pt>
    <dgm:pt modelId="{25787FC2-9A7A-4408-85B9-EAB16F3C3170}" type="pres">
      <dgm:prSet presAssocID="{47CC73E8-F843-4F07-9C68-4E08512BFC0B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EE5E19AE-C8DE-4582-AFB8-9AF289314541}" srcId="{28A3424A-52DE-44D7-854B-CF276761393D}" destId="{3283705F-E426-4A32-B846-AAB69D170880}" srcOrd="0" destOrd="0" parTransId="{BAC8FB77-6B4D-472C-BAAA-A0BA26902DEB}" sibTransId="{84553A37-8C56-4B58-A162-73A291FAE85B}"/>
    <dgm:cxn modelId="{2AEC8B61-696C-461E-B520-EEA10F20A6A4}" srcId="{28A3424A-52DE-44D7-854B-CF276761393D}" destId="{35A3B3F0-6D7B-4B80-8B8C-330A3E64858E}" srcOrd="2" destOrd="0" parTransId="{138FEB23-E47E-4E3A-856E-38117259BA05}" sibTransId="{B339E2B7-7F32-40CF-B690-D17C43B297B0}"/>
    <dgm:cxn modelId="{9E82CECB-FA11-4FBA-A975-3AB5888C3EF1}" srcId="{28A3424A-52DE-44D7-854B-CF276761393D}" destId="{A2C19E5F-6A78-4C16-A8C8-CDFDC874F6A1}" srcOrd="3" destOrd="0" parTransId="{96277D1F-5258-40A6-9BB8-1C920686E937}" sibTransId="{26B6A362-06AC-4132-AD45-48CC4623CEB2}"/>
    <dgm:cxn modelId="{BC487E1C-7A1D-40AD-8920-EA0E9C31251B}" srcId="{28A3424A-52DE-44D7-854B-CF276761393D}" destId="{85EF015D-61E9-47E1-886A-06694F547326}" srcOrd="5" destOrd="0" parTransId="{5491F6FE-633A-47F3-BFFA-278BF5C158A8}" sibTransId="{47CC73E8-F843-4F07-9C68-4E08512BFC0B}"/>
    <dgm:cxn modelId="{A865D2E9-52F2-4210-9FB8-ABB3FA8B2579}" type="presOf" srcId="{84553A37-8C56-4B58-A162-73A291FAE85B}" destId="{F3F8DE3E-9D42-40EF-85D0-B1D3291A7397}" srcOrd="0" destOrd="0" presId="urn:microsoft.com/office/officeart/2005/8/layout/radial6"/>
    <dgm:cxn modelId="{38B5D32B-2D33-4C64-8DCB-C5CBA2B1B0B2}" type="presOf" srcId="{85EF015D-61E9-47E1-886A-06694F547326}" destId="{25F07EA3-4D3B-4901-9E7A-0780AE4A53A3}" srcOrd="0" destOrd="0" presId="urn:microsoft.com/office/officeart/2005/8/layout/radial6"/>
    <dgm:cxn modelId="{EF6D3961-FD39-49CA-BEA5-0E0A2A0027DC}" type="presOf" srcId="{373A766F-F350-42FE-8C3F-5116EB2E221F}" destId="{946005FF-FD1E-4761-9EBD-520030201D25}" srcOrd="0" destOrd="0" presId="urn:microsoft.com/office/officeart/2005/8/layout/radial6"/>
    <dgm:cxn modelId="{DB3DC849-EEAB-4BF2-AA65-4F32C1A479BB}" type="presOf" srcId="{C7442C9C-2B3D-44AC-8E1F-33DD7F22D46E}" destId="{36CAC1B1-4B14-4EE9-BF60-E9546E0B610A}" srcOrd="0" destOrd="0" presId="urn:microsoft.com/office/officeart/2005/8/layout/radial6"/>
    <dgm:cxn modelId="{0A1C96C2-A389-47D1-919D-0022C43249C8}" srcId="{28A3424A-52DE-44D7-854B-CF276761393D}" destId="{E6B2AF02-1FD8-4576-8EDC-ABB1147D5F50}" srcOrd="1" destOrd="0" parTransId="{0499ABE5-D102-4B70-9766-25451796428E}" sibTransId="{C7442C9C-2B3D-44AC-8E1F-33DD7F22D46E}"/>
    <dgm:cxn modelId="{5FDEEBFE-F086-44D1-BFA9-8362B96B3ED3}" type="presOf" srcId="{B339E2B7-7F32-40CF-B690-D17C43B297B0}" destId="{F4461E0B-2118-48F1-B645-801BF1A840AA}" srcOrd="0" destOrd="0" presId="urn:microsoft.com/office/officeart/2005/8/layout/radial6"/>
    <dgm:cxn modelId="{58BF20EB-2DA1-4628-B557-0801DE2D88E5}" type="presOf" srcId="{35A3B3F0-6D7B-4B80-8B8C-330A3E64858E}" destId="{1D758831-7603-43A2-93F9-C51D51D7E78A}" srcOrd="0" destOrd="0" presId="urn:microsoft.com/office/officeart/2005/8/layout/radial6"/>
    <dgm:cxn modelId="{0D3198E4-1882-4205-8393-9EA5B4CACCF8}" type="presOf" srcId="{28A3424A-52DE-44D7-854B-CF276761393D}" destId="{58FB11FD-9123-4E21-996F-FA8D6F55B7E8}" srcOrd="0" destOrd="0" presId="urn:microsoft.com/office/officeart/2005/8/layout/radial6"/>
    <dgm:cxn modelId="{0B4CD8EB-357F-484C-8D6E-F6F689B0380E}" srcId="{A5C8E810-86D0-4E83-BF45-F69D511AAE58}" destId="{28A3424A-52DE-44D7-854B-CF276761393D}" srcOrd="0" destOrd="0" parTransId="{787F57FE-20B8-458B-AC34-5330EC570DFD}" sibTransId="{2EB51978-2D3C-47EC-A1D2-9A927932ED26}"/>
    <dgm:cxn modelId="{3915559F-4654-4428-BC02-EA3ABA462EDD}" type="presOf" srcId="{26B6A362-06AC-4132-AD45-48CC4623CEB2}" destId="{EE5EE045-0361-4752-B31B-18152C257553}" srcOrd="0" destOrd="0" presId="urn:microsoft.com/office/officeart/2005/8/layout/radial6"/>
    <dgm:cxn modelId="{93B8BAD3-6DEA-4293-AD11-3D9481B29FDA}" type="presOf" srcId="{A2C19E5F-6A78-4C16-A8C8-CDFDC874F6A1}" destId="{E6B8AC3D-EEFB-4BAB-9142-82EEC50E4AC3}" srcOrd="0" destOrd="0" presId="urn:microsoft.com/office/officeart/2005/8/layout/radial6"/>
    <dgm:cxn modelId="{C473BB21-A75B-4511-B8AE-5B7A8C80F5AF}" srcId="{A5C8E810-86D0-4E83-BF45-F69D511AAE58}" destId="{A86FD399-2F1B-46F4-A38A-F49E2E4A8C00}" srcOrd="1" destOrd="0" parTransId="{65A46BCD-3F48-4152-8962-14E3319AB9D8}" sibTransId="{AF11629C-2D24-4D14-A537-198F5D05EA42}"/>
    <dgm:cxn modelId="{7B457006-1EAB-4965-9E6E-098C37AA7CDF}" srcId="{28A3424A-52DE-44D7-854B-CF276761393D}" destId="{3AD2F37B-6377-4121-8C7F-4CCB519097F7}" srcOrd="4" destOrd="0" parTransId="{DA42187B-90B7-4374-AC07-196D234CB532}" sibTransId="{373A766F-F350-42FE-8C3F-5116EB2E221F}"/>
    <dgm:cxn modelId="{4E600276-F2F6-416E-A1DA-AE6F785B6797}" type="presOf" srcId="{E6B2AF02-1FD8-4576-8EDC-ABB1147D5F50}" destId="{0CE2994A-8D09-4C34-BC41-1368DD823852}" srcOrd="0" destOrd="0" presId="urn:microsoft.com/office/officeart/2005/8/layout/radial6"/>
    <dgm:cxn modelId="{43B35D8A-E962-4E7F-9817-CDF42A6E3088}" type="presOf" srcId="{47CC73E8-F843-4F07-9C68-4E08512BFC0B}" destId="{25787FC2-9A7A-4408-85B9-EAB16F3C3170}" srcOrd="0" destOrd="0" presId="urn:microsoft.com/office/officeart/2005/8/layout/radial6"/>
    <dgm:cxn modelId="{D8B0CC1C-389D-4FD3-8BA2-BE7B13AD4A6B}" type="presOf" srcId="{3AD2F37B-6377-4121-8C7F-4CCB519097F7}" destId="{29C59B4D-B981-4F30-B38C-02966AE0EF7C}" srcOrd="0" destOrd="0" presId="urn:microsoft.com/office/officeart/2005/8/layout/radial6"/>
    <dgm:cxn modelId="{BA0F8144-3E4D-46B8-AC2F-6AAB7650541A}" type="presOf" srcId="{3283705F-E426-4A32-B846-AAB69D170880}" destId="{D37751A8-61A7-477F-9388-2529FF63DEDD}" srcOrd="0" destOrd="0" presId="urn:microsoft.com/office/officeart/2005/8/layout/radial6"/>
    <dgm:cxn modelId="{37C909FF-BF88-4FB2-973F-33E97027CBD3}" type="presOf" srcId="{A5C8E810-86D0-4E83-BF45-F69D511AAE58}" destId="{221E262D-C867-4980-9333-33ACB5B888E4}" srcOrd="0" destOrd="0" presId="urn:microsoft.com/office/officeart/2005/8/layout/radial6"/>
    <dgm:cxn modelId="{A9538C28-F5EA-4FD4-B478-BB2C3C332107}" type="presParOf" srcId="{221E262D-C867-4980-9333-33ACB5B888E4}" destId="{58FB11FD-9123-4E21-996F-FA8D6F55B7E8}" srcOrd="0" destOrd="0" presId="urn:microsoft.com/office/officeart/2005/8/layout/radial6"/>
    <dgm:cxn modelId="{647CEB5E-DF35-4655-85C5-4FDB1DC8FBA5}" type="presParOf" srcId="{221E262D-C867-4980-9333-33ACB5B888E4}" destId="{D37751A8-61A7-477F-9388-2529FF63DEDD}" srcOrd="1" destOrd="0" presId="urn:microsoft.com/office/officeart/2005/8/layout/radial6"/>
    <dgm:cxn modelId="{BD54FB6C-510F-4A88-9734-175D4FA13D71}" type="presParOf" srcId="{221E262D-C867-4980-9333-33ACB5B888E4}" destId="{DCA342E7-7B27-4463-8E5C-D878D103ABB7}" srcOrd="2" destOrd="0" presId="urn:microsoft.com/office/officeart/2005/8/layout/radial6"/>
    <dgm:cxn modelId="{AF2CF955-AA2D-4F05-9BA0-9F449B07A627}" type="presParOf" srcId="{221E262D-C867-4980-9333-33ACB5B888E4}" destId="{F3F8DE3E-9D42-40EF-85D0-B1D3291A7397}" srcOrd="3" destOrd="0" presId="urn:microsoft.com/office/officeart/2005/8/layout/radial6"/>
    <dgm:cxn modelId="{8DB18F13-7432-4694-8F61-43DB189D25E4}" type="presParOf" srcId="{221E262D-C867-4980-9333-33ACB5B888E4}" destId="{0CE2994A-8D09-4C34-BC41-1368DD823852}" srcOrd="4" destOrd="0" presId="urn:microsoft.com/office/officeart/2005/8/layout/radial6"/>
    <dgm:cxn modelId="{1952D64D-DEFB-446E-99C4-530205B7C0A1}" type="presParOf" srcId="{221E262D-C867-4980-9333-33ACB5B888E4}" destId="{9651910D-EA24-449F-827B-4B095B8BC0CD}" srcOrd="5" destOrd="0" presId="urn:microsoft.com/office/officeart/2005/8/layout/radial6"/>
    <dgm:cxn modelId="{4997023C-0C9E-4AC0-9FE1-073E07EB0F79}" type="presParOf" srcId="{221E262D-C867-4980-9333-33ACB5B888E4}" destId="{36CAC1B1-4B14-4EE9-BF60-E9546E0B610A}" srcOrd="6" destOrd="0" presId="urn:microsoft.com/office/officeart/2005/8/layout/radial6"/>
    <dgm:cxn modelId="{1DF7184F-65A2-4B12-879F-1EE6D49EC74B}" type="presParOf" srcId="{221E262D-C867-4980-9333-33ACB5B888E4}" destId="{1D758831-7603-43A2-93F9-C51D51D7E78A}" srcOrd="7" destOrd="0" presId="urn:microsoft.com/office/officeart/2005/8/layout/radial6"/>
    <dgm:cxn modelId="{B1792AF5-45C5-41BB-B648-2902F86AD0D1}" type="presParOf" srcId="{221E262D-C867-4980-9333-33ACB5B888E4}" destId="{1FA0D132-15B1-4A37-81DF-BF441048E8D2}" srcOrd="8" destOrd="0" presId="urn:microsoft.com/office/officeart/2005/8/layout/radial6"/>
    <dgm:cxn modelId="{7DF0CFA7-D93B-4CD8-B07E-8D3C6FC113C0}" type="presParOf" srcId="{221E262D-C867-4980-9333-33ACB5B888E4}" destId="{F4461E0B-2118-48F1-B645-801BF1A840AA}" srcOrd="9" destOrd="0" presId="urn:microsoft.com/office/officeart/2005/8/layout/radial6"/>
    <dgm:cxn modelId="{31C8CD15-8AA9-4D83-AFC7-E82511E3DD9E}" type="presParOf" srcId="{221E262D-C867-4980-9333-33ACB5B888E4}" destId="{E6B8AC3D-EEFB-4BAB-9142-82EEC50E4AC3}" srcOrd="10" destOrd="0" presId="urn:microsoft.com/office/officeart/2005/8/layout/radial6"/>
    <dgm:cxn modelId="{015DE9CC-0A33-428C-86B5-2103B7FE9C1B}" type="presParOf" srcId="{221E262D-C867-4980-9333-33ACB5B888E4}" destId="{3C15FF99-8459-42B3-95B1-956FBDCA37A2}" srcOrd="11" destOrd="0" presId="urn:microsoft.com/office/officeart/2005/8/layout/radial6"/>
    <dgm:cxn modelId="{8A850460-CB91-4DF4-A77B-B52DC91201DB}" type="presParOf" srcId="{221E262D-C867-4980-9333-33ACB5B888E4}" destId="{EE5EE045-0361-4752-B31B-18152C257553}" srcOrd="12" destOrd="0" presId="urn:microsoft.com/office/officeart/2005/8/layout/radial6"/>
    <dgm:cxn modelId="{6F48BA49-D5DF-4559-B52B-80DDEF7D5A8B}" type="presParOf" srcId="{221E262D-C867-4980-9333-33ACB5B888E4}" destId="{29C59B4D-B981-4F30-B38C-02966AE0EF7C}" srcOrd="13" destOrd="0" presId="urn:microsoft.com/office/officeart/2005/8/layout/radial6"/>
    <dgm:cxn modelId="{3461518B-08A5-47FD-9A42-CD69AFABAE6B}" type="presParOf" srcId="{221E262D-C867-4980-9333-33ACB5B888E4}" destId="{46DC8575-FFCF-4CB0-B4ED-272BF12CD50D}" srcOrd="14" destOrd="0" presId="urn:microsoft.com/office/officeart/2005/8/layout/radial6"/>
    <dgm:cxn modelId="{30905C6B-A721-41C3-AFE0-4394D1038112}" type="presParOf" srcId="{221E262D-C867-4980-9333-33ACB5B888E4}" destId="{946005FF-FD1E-4761-9EBD-520030201D25}" srcOrd="15" destOrd="0" presId="urn:microsoft.com/office/officeart/2005/8/layout/radial6"/>
    <dgm:cxn modelId="{1864298A-E71B-4369-BA3C-7C4EADBF2D4C}" type="presParOf" srcId="{221E262D-C867-4980-9333-33ACB5B888E4}" destId="{25F07EA3-4D3B-4901-9E7A-0780AE4A53A3}" srcOrd="16" destOrd="0" presId="urn:microsoft.com/office/officeart/2005/8/layout/radial6"/>
    <dgm:cxn modelId="{13C86D7C-1DF0-4B1F-8F73-A2E207B6970B}" type="presParOf" srcId="{221E262D-C867-4980-9333-33ACB5B888E4}" destId="{B6E10683-02AE-4942-A3FE-E5B9FE06014A}" srcOrd="17" destOrd="0" presId="urn:microsoft.com/office/officeart/2005/8/layout/radial6"/>
    <dgm:cxn modelId="{B66DB8FE-5E1D-422D-82D7-DD4892175D47}" type="presParOf" srcId="{221E262D-C867-4980-9333-33ACB5B888E4}" destId="{25787FC2-9A7A-4408-85B9-EAB16F3C317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4D7874-2BEE-4C90-8DD7-893D2CC0461A}" type="doc">
      <dgm:prSet loTypeId="urn:microsoft.com/office/officeart/2005/8/layout/arrow3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4411A0-A981-48F9-AD13-F7905BDEDA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Норматив установленный приказом Департамента финансов ХМАО-Югры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202 млн. 247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EC142E-9F67-4761-B3C0-0DEB7EE0D48D}" type="parTrans" cxnId="{C3094E6E-7B8A-4A71-9B1B-7DE265172B4A}">
      <dgm:prSet/>
      <dgm:spPr/>
      <dgm:t>
        <a:bodyPr/>
        <a:lstStyle/>
        <a:p>
          <a:endParaRPr lang="ru-RU"/>
        </a:p>
      </dgm:t>
    </dgm:pt>
    <dgm:pt modelId="{BB0B90FB-DF2B-4715-8242-F919D9BC2800}" type="sibTrans" cxnId="{C3094E6E-7B8A-4A71-9B1B-7DE265172B4A}">
      <dgm:prSet/>
      <dgm:spPr/>
      <dgm:t>
        <a:bodyPr/>
        <a:lstStyle/>
        <a:p>
          <a:endParaRPr lang="ru-RU"/>
        </a:p>
      </dgm:t>
    </dgm:pt>
    <dgm:pt modelId="{936D6F38-0CEF-4DB1-A943-4C5AC19A8DF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предусмотренная в проекте бюджета 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150 млн. 942 тыс. 278,16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B283424-C0F6-4619-B705-F9FDD96827BC}" type="parTrans" cxnId="{8D2DE654-F5CA-4D4E-9507-AA73EFE824A2}">
      <dgm:prSet/>
      <dgm:spPr/>
      <dgm:t>
        <a:bodyPr/>
        <a:lstStyle/>
        <a:p>
          <a:endParaRPr lang="ru-RU"/>
        </a:p>
      </dgm:t>
    </dgm:pt>
    <dgm:pt modelId="{50308691-ACE9-48E6-A936-70893AC90C39}" type="sibTrans" cxnId="{8D2DE654-F5CA-4D4E-9507-AA73EFE824A2}">
      <dgm:prSet/>
      <dgm:spPr/>
      <dgm:t>
        <a:bodyPr/>
        <a:lstStyle/>
        <a:p>
          <a:endParaRPr lang="ru-RU"/>
        </a:p>
      </dgm:t>
    </dgm:pt>
    <dgm:pt modelId="{AE748824-8D25-4CDA-87EF-8CD96D1FBF74}">
      <dgm:prSet phldrT="[Текст]"/>
      <dgm:spPr/>
      <dgm:t>
        <a:bodyPr/>
        <a:lstStyle/>
        <a:p>
          <a:endParaRPr lang="ru-RU"/>
        </a:p>
      </dgm:t>
    </dgm:pt>
    <dgm:pt modelId="{E32EA78E-E3B7-4471-A01F-6CA6C67B50C4}" type="parTrans" cxnId="{FEAD5359-9677-4C2B-9BA6-3B92292C747F}">
      <dgm:prSet/>
      <dgm:spPr/>
      <dgm:t>
        <a:bodyPr/>
        <a:lstStyle/>
        <a:p>
          <a:endParaRPr lang="ru-RU"/>
        </a:p>
      </dgm:t>
    </dgm:pt>
    <dgm:pt modelId="{DDBEF33D-152D-4A5E-BDAA-D051C2CFA923}" type="sibTrans" cxnId="{FEAD5359-9677-4C2B-9BA6-3B92292C747F}">
      <dgm:prSet/>
      <dgm:spPr/>
      <dgm:t>
        <a:bodyPr/>
        <a:lstStyle/>
        <a:p>
          <a:endParaRPr lang="ru-RU"/>
        </a:p>
      </dgm:t>
    </dgm:pt>
    <dgm:pt modelId="{978A5EA5-41A1-41E2-9697-5E0CCEFBF0B7}" type="pres">
      <dgm:prSet presAssocID="{234D7874-2BEE-4C90-8DD7-893D2CC0461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40CBC7-6DCC-4D30-A407-05D05282FB47}" type="pres">
      <dgm:prSet presAssocID="{234D7874-2BEE-4C90-8DD7-893D2CC0461A}" presName="divider" presStyleLbl="fgShp" presStyleIdx="0" presStyleCnt="1"/>
      <dgm:spPr/>
      <dgm:t>
        <a:bodyPr/>
        <a:lstStyle/>
        <a:p>
          <a:endParaRPr lang="ru-RU"/>
        </a:p>
      </dgm:t>
    </dgm:pt>
    <dgm:pt modelId="{65DBAF12-2FDD-4808-A98A-543BBA23975D}" type="pres">
      <dgm:prSet presAssocID="{8C4411A0-A981-48F9-AD13-F7905BDEDA49}" presName="downArrow" presStyleLbl="node1" presStyleIdx="0" presStyleCnt="2"/>
      <dgm:spPr/>
      <dgm:t>
        <a:bodyPr/>
        <a:lstStyle/>
        <a:p>
          <a:endParaRPr lang="ru-RU"/>
        </a:p>
      </dgm:t>
    </dgm:pt>
    <dgm:pt modelId="{6975A4FB-22B1-40E0-907B-D8E323D12CED}" type="pres">
      <dgm:prSet presAssocID="{8C4411A0-A981-48F9-AD13-F7905BDEDA49}" presName="downArrowText" presStyleLbl="revTx" presStyleIdx="0" presStyleCnt="2" custScaleX="142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2FE8F-2729-4AF0-95A2-CCC4FFE1CA0D}" type="pres">
      <dgm:prSet presAssocID="{936D6F38-0CEF-4DB1-A943-4C5AC19A8DFC}" presName="upArrow" presStyleLbl="node1" presStyleIdx="1" presStyleCnt="2"/>
      <dgm:spPr/>
      <dgm:t>
        <a:bodyPr/>
        <a:lstStyle/>
        <a:p>
          <a:endParaRPr lang="ru-RU"/>
        </a:p>
      </dgm:t>
    </dgm:pt>
    <dgm:pt modelId="{65DFF722-9E84-4693-95D4-EC4C8FA6CD2E}" type="pres">
      <dgm:prSet presAssocID="{936D6F38-0CEF-4DB1-A943-4C5AC19A8DFC}" presName="upArrowText" presStyleLbl="revTx" presStyleIdx="1" presStyleCnt="2" custScaleX="151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59A29-EAB1-447E-B844-949CA32A187B}" type="presOf" srcId="{936D6F38-0CEF-4DB1-A943-4C5AC19A8DFC}" destId="{65DFF722-9E84-4693-95D4-EC4C8FA6CD2E}" srcOrd="0" destOrd="0" presId="urn:microsoft.com/office/officeart/2005/8/layout/arrow3"/>
    <dgm:cxn modelId="{8D2DE654-F5CA-4D4E-9507-AA73EFE824A2}" srcId="{234D7874-2BEE-4C90-8DD7-893D2CC0461A}" destId="{936D6F38-0CEF-4DB1-A943-4C5AC19A8DFC}" srcOrd="1" destOrd="0" parTransId="{5B283424-C0F6-4619-B705-F9FDD96827BC}" sibTransId="{50308691-ACE9-48E6-A936-70893AC90C39}"/>
    <dgm:cxn modelId="{C3094E6E-7B8A-4A71-9B1B-7DE265172B4A}" srcId="{234D7874-2BEE-4C90-8DD7-893D2CC0461A}" destId="{8C4411A0-A981-48F9-AD13-F7905BDEDA49}" srcOrd="0" destOrd="0" parTransId="{2AEC142E-9F67-4761-B3C0-0DEB7EE0D48D}" sibTransId="{BB0B90FB-DF2B-4715-8242-F919D9BC2800}"/>
    <dgm:cxn modelId="{DE368806-4503-4300-8715-66325890A32F}" type="presOf" srcId="{8C4411A0-A981-48F9-AD13-F7905BDEDA49}" destId="{6975A4FB-22B1-40E0-907B-D8E323D12CED}" srcOrd="0" destOrd="0" presId="urn:microsoft.com/office/officeart/2005/8/layout/arrow3"/>
    <dgm:cxn modelId="{72429F52-E9C0-4995-8824-ADAFC6CB98EC}" type="presOf" srcId="{234D7874-2BEE-4C90-8DD7-893D2CC0461A}" destId="{978A5EA5-41A1-41E2-9697-5E0CCEFBF0B7}" srcOrd="0" destOrd="0" presId="urn:microsoft.com/office/officeart/2005/8/layout/arrow3"/>
    <dgm:cxn modelId="{FEAD5359-9677-4C2B-9BA6-3B92292C747F}" srcId="{234D7874-2BEE-4C90-8DD7-893D2CC0461A}" destId="{AE748824-8D25-4CDA-87EF-8CD96D1FBF74}" srcOrd="2" destOrd="0" parTransId="{E32EA78E-E3B7-4471-A01F-6CA6C67B50C4}" sibTransId="{DDBEF33D-152D-4A5E-BDAA-D051C2CFA923}"/>
    <dgm:cxn modelId="{242A8442-DA40-4836-A365-B8F8F88793CE}" type="presParOf" srcId="{978A5EA5-41A1-41E2-9697-5E0CCEFBF0B7}" destId="{9E40CBC7-6DCC-4D30-A407-05D05282FB47}" srcOrd="0" destOrd="0" presId="urn:microsoft.com/office/officeart/2005/8/layout/arrow3"/>
    <dgm:cxn modelId="{C25BD3C7-FDF4-43B9-8EB1-D141306C06BA}" type="presParOf" srcId="{978A5EA5-41A1-41E2-9697-5E0CCEFBF0B7}" destId="{65DBAF12-2FDD-4808-A98A-543BBA23975D}" srcOrd="1" destOrd="0" presId="urn:microsoft.com/office/officeart/2005/8/layout/arrow3"/>
    <dgm:cxn modelId="{BF58E49D-A915-4DDC-9C78-1337475FC7E0}" type="presParOf" srcId="{978A5EA5-41A1-41E2-9697-5E0CCEFBF0B7}" destId="{6975A4FB-22B1-40E0-907B-D8E323D12CED}" srcOrd="2" destOrd="0" presId="urn:microsoft.com/office/officeart/2005/8/layout/arrow3"/>
    <dgm:cxn modelId="{B832A4DE-5672-41D2-9551-7AF146302E38}" type="presParOf" srcId="{978A5EA5-41A1-41E2-9697-5E0CCEFBF0B7}" destId="{C652FE8F-2729-4AF0-95A2-CCC4FFE1CA0D}" srcOrd="3" destOrd="0" presId="urn:microsoft.com/office/officeart/2005/8/layout/arrow3"/>
    <dgm:cxn modelId="{462346C3-58E3-4659-8A1D-34BD0D3E27C3}" type="presParOf" srcId="{978A5EA5-41A1-41E2-9697-5E0CCEFBF0B7}" destId="{65DFF722-9E84-4693-95D4-EC4C8FA6CD2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90BC65-98E4-48C9-9255-08A22A2BDAA7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A596819-73B9-4D8E-9190-F389978F433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136 работников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1EE1B-CF5C-4E9C-BF5C-C570D74E2E61}" type="parTrans" cxnId="{5B97B80B-F9A3-4D25-B96D-066B993F8459}">
      <dgm:prSet/>
      <dgm:spPr/>
      <dgm:t>
        <a:bodyPr/>
        <a:lstStyle/>
        <a:p>
          <a:endParaRPr lang="ru-RU"/>
        </a:p>
      </dgm:t>
    </dgm:pt>
    <dgm:pt modelId="{4D165DF5-E199-40BD-8A76-17723300D28D}" type="sibTrans" cxnId="{5B97B80B-F9A3-4D25-B96D-066B993F8459}">
      <dgm:prSet/>
      <dgm:spPr/>
      <dgm:t>
        <a:bodyPr/>
        <a:lstStyle/>
        <a:p>
          <a:endParaRPr lang="ru-RU"/>
        </a:p>
      </dgm:t>
    </dgm:pt>
    <dgm:pt modelId="{F4DF2DE4-1D02-4FCF-B6AB-EAAC47039F3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51 959 рублей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B1CA3F-FAB3-47BA-8D05-80A6BC81598D}" type="parTrans" cxnId="{3ACAECB1-CA3B-4B75-83BE-B45057CE12FA}">
      <dgm:prSet/>
      <dgm:spPr/>
      <dgm:t>
        <a:bodyPr/>
        <a:lstStyle/>
        <a:p>
          <a:endParaRPr lang="ru-RU"/>
        </a:p>
      </dgm:t>
    </dgm:pt>
    <dgm:pt modelId="{55F8E4ED-EBC3-40CA-9260-0C6CBA06FFBC}" type="sibTrans" cxnId="{3ACAECB1-CA3B-4B75-83BE-B45057CE12FA}">
      <dgm:prSet/>
      <dgm:spPr/>
      <dgm:t>
        <a:bodyPr/>
        <a:lstStyle/>
        <a:p>
          <a:endParaRPr lang="ru-RU"/>
        </a:p>
      </dgm:t>
    </dgm:pt>
    <dgm:pt modelId="{7323B199-9BEC-4CC4-939C-56DAB5710619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общего образования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61878-B6E3-45A6-B89B-C27124BC77AB}" type="parTrans" cxnId="{6B827711-44A2-4618-A38C-BEE87840BF56}">
      <dgm:prSet/>
      <dgm:spPr/>
      <dgm:t>
        <a:bodyPr/>
        <a:lstStyle/>
        <a:p>
          <a:endParaRPr lang="ru-RU"/>
        </a:p>
      </dgm:t>
    </dgm:pt>
    <dgm:pt modelId="{E1B0F5BF-B899-4A5C-87FF-7CAB58E98735}" type="sibTrans" cxnId="{6B827711-44A2-4618-A38C-BEE87840BF56}">
      <dgm:prSet/>
      <dgm:spPr/>
      <dgm:t>
        <a:bodyPr/>
        <a:lstStyle/>
        <a:p>
          <a:endParaRPr lang="ru-RU"/>
        </a:p>
      </dgm:t>
    </dgm:pt>
    <dgm:pt modelId="{E932EEC5-6853-4826-90D9-3FDA5D73512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143 работника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6F21AF-9F0D-45CC-A16F-854617AC88AA}" type="parTrans" cxnId="{FA3C4646-2EAE-4883-9CA3-D6D024E42818}">
      <dgm:prSet/>
      <dgm:spPr/>
      <dgm:t>
        <a:bodyPr/>
        <a:lstStyle/>
        <a:p>
          <a:endParaRPr lang="ru-RU"/>
        </a:p>
      </dgm:t>
    </dgm:pt>
    <dgm:pt modelId="{1BD87F09-2CF1-4B8E-939D-DD910B4A2D0E}" type="sibTrans" cxnId="{FA3C4646-2EAE-4883-9CA3-D6D024E42818}">
      <dgm:prSet/>
      <dgm:spPr/>
      <dgm:t>
        <a:bodyPr/>
        <a:lstStyle/>
        <a:p>
          <a:endParaRPr lang="ru-RU"/>
        </a:p>
      </dgm:t>
    </dgm:pt>
    <dgm:pt modelId="{D065E077-AA11-485D-B21D-3054060C055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63 219,6 рублей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B95A7-1DFD-4052-AF35-FD41192F5504}" type="parTrans" cxnId="{8A19FEE4-DD18-4A46-A964-B2F0B2B37AC9}">
      <dgm:prSet/>
      <dgm:spPr/>
      <dgm:t>
        <a:bodyPr/>
        <a:lstStyle/>
        <a:p>
          <a:endParaRPr lang="ru-RU"/>
        </a:p>
      </dgm:t>
    </dgm:pt>
    <dgm:pt modelId="{3EACD39E-B088-40D3-ADC1-43D9BEFA00FC}" type="sibTrans" cxnId="{8A19FEE4-DD18-4A46-A964-B2F0B2B37AC9}">
      <dgm:prSet/>
      <dgm:spPr/>
      <dgm:t>
        <a:bodyPr/>
        <a:lstStyle/>
        <a:p>
          <a:endParaRPr lang="ru-RU"/>
        </a:p>
      </dgm:t>
    </dgm:pt>
    <dgm:pt modelId="{4B960348-1F77-4A22-8E7C-20554BB0A8D1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дополнительного образования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17A8D-04AC-4C88-96CC-C6A364CAD9DA}" type="parTrans" cxnId="{DDC55853-D014-41AD-9CA0-F0F7BBAB62FD}">
      <dgm:prSet/>
      <dgm:spPr/>
      <dgm:t>
        <a:bodyPr/>
        <a:lstStyle/>
        <a:p>
          <a:endParaRPr lang="ru-RU"/>
        </a:p>
      </dgm:t>
    </dgm:pt>
    <dgm:pt modelId="{AB26BBC7-140E-4E18-A916-5D4D83504A6D}" type="sibTrans" cxnId="{DDC55853-D014-41AD-9CA0-F0F7BBAB62FD}">
      <dgm:prSet/>
      <dgm:spPr/>
      <dgm:t>
        <a:bodyPr/>
        <a:lstStyle/>
        <a:p>
          <a:endParaRPr lang="ru-RU"/>
        </a:p>
      </dgm:t>
    </dgm:pt>
    <dgm:pt modelId="{4AE839B2-B6F2-4183-AC12-F75B76B7EC8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работника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BAC64-F055-4183-A11C-584B8F5CC59C}" type="parTrans" cxnId="{470CB226-062C-417B-AE0D-506C4C2254BE}">
      <dgm:prSet/>
      <dgm:spPr/>
      <dgm:t>
        <a:bodyPr/>
        <a:lstStyle/>
        <a:p>
          <a:endParaRPr lang="ru-RU"/>
        </a:p>
      </dgm:t>
    </dgm:pt>
    <dgm:pt modelId="{B90E9218-9502-403F-BFB6-EB4645883E1A}" type="sibTrans" cxnId="{470CB226-062C-417B-AE0D-506C4C2254BE}">
      <dgm:prSet/>
      <dgm:spPr/>
      <dgm:t>
        <a:bodyPr/>
        <a:lstStyle/>
        <a:p>
          <a:endParaRPr lang="ru-RU"/>
        </a:p>
      </dgm:t>
    </dgm:pt>
    <dgm:pt modelId="{81703119-DF25-4237-8F22-73E6B0D535E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65 428,2 рублей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CC32A-F344-40E7-B7C8-9DAB3850727D}" type="parTrans" cxnId="{9C1EC1A6-6D68-4F06-A148-6619AADCBAC3}">
      <dgm:prSet/>
      <dgm:spPr/>
      <dgm:t>
        <a:bodyPr/>
        <a:lstStyle/>
        <a:p>
          <a:endParaRPr lang="ru-RU"/>
        </a:p>
      </dgm:t>
    </dgm:pt>
    <dgm:pt modelId="{B660B6A1-C8B3-4532-A3CA-0943E383C4AA}" type="sibTrans" cxnId="{9C1EC1A6-6D68-4F06-A148-6619AADCBAC3}">
      <dgm:prSet/>
      <dgm:spPr/>
      <dgm:t>
        <a:bodyPr/>
        <a:lstStyle/>
        <a:p>
          <a:endParaRPr lang="ru-RU"/>
        </a:p>
      </dgm:t>
    </dgm:pt>
    <dgm:pt modelId="{A4E42A09-B0C7-40B2-99C9-BF8D41F4CE4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сферы культуры</a:t>
          </a:r>
        </a:p>
      </dgm:t>
    </dgm:pt>
    <dgm:pt modelId="{B1231818-C34B-4AA1-A575-57951331FEC4}" type="parTrans" cxnId="{9548B96D-6EAD-4154-87D2-A67410BCBBEE}">
      <dgm:prSet/>
      <dgm:spPr/>
      <dgm:t>
        <a:bodyPr/>
        <a:lstStyle/>
        <a:p>
          <a:endParaRPr lang="ru-RU"/>
        </a:p>
      </dgm:t>
    </dgm:pt>
    <dgm:pt modelId="{712B6569-31F9-48AB-AF02-C19B5A5133CC}" type="sibTrans" cxnId="{9548B96D-6EAD-4154-87D2-A67410BCBBEE}">
      <dgm:prSet/>
      <dgm:spPr/>
      <dgm:t>
        <a:bodyPr/>
        <a:lstStyle/>
        <a:p>
          <a:endParaRPr lang="ru-RU"/>
        </a:p>
      </dgm:t>
    </dgm:pt>
    <dgm:pt modelId="{76DC5F13-A9D2-4BDB-A1A9-039E5ECF360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60 406 рублей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8A3199-C137-495E-B20E-4BE6ADA5FE19}" type="parTrans" cxnId="{B810670D-29F8-424A-A506-4D9CE571FE2C}">
      <dgm:prSet/>
      <dgm:spPr/>
      <dgm:t>
        <a:bodyPr/>
        <a:lstStyle/>
        <a:p>
          <a:endParaRPr lang="ru-RU"/>
        </a:p>
      </dgm:t>
    </dgm:pt>
    <dgm:pt modelId="{CB9D027D-2ABA-4F39-BCEA-455D98FC8C70}" type="sibTrans" cxnId="{B810670D-29F8-424A-A506-4D9CE571FE2C}">
      <dgm:prSet/>
      <dgm:spPr/>
      <dgm:t>
        <a:bodyPr/>
        <a:lstStyle/>
        <a:p>
          <a:endParaRPr lang="ru-RU"/>
        </a:p>
      </dgm:t>
    </dgm:pt>
    <dgm:pt modelId="{48EAD1EC-E471-429B-A9B1-B52A3C1317A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43,8 работников </a:t>
          </a:r>
        </a:p>
      </dgm:t>
    </dgm:pt>
    <dgm:pt modelId="{FABB6CF3-0AB7-481B-AE9E-B51417301949}" type="parTrans" cxnId="{1FF1CDCC-AC7A-4E74-B435-9E327B92470C}">
      <dgm:prSet/>
      <dgm:spPr/>
      <dgm:t>
        <a:bodyPr/>
        <a:lstStyle/>
        <a:p>
          <a:endParaRPr lang="ru-RU"/>
        </a:p>
      </dgm:t>
    </dgm:pt>
    <dgm:pt modelId="{E4E07F34-BDA6-4EDB-A7E7-FA741541965C}" type="sibTrans" cxnId="{1FF1CDCC-AC7A-4E74-B435-9E327B92470C}">
      <dgm:prSet/>
      <dgm:spPr/>
      <dgm:t>
        <a:bodyPr/>
        <a:lstStyle/>
        <a:p>
          <a:endParaRPr lang="ru-RU"/>
        </a:p>
      </dgm:t>
    </dgm:pt>
    <dgm:pt modelId="{3825D66F-4F8D-4024-B0FA-AA47CB976B0E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дошкольного образования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E01CD-BDD4-464C-AEAF-A7DE84290A6D}" type="sibTrans" cxnId="{3F97510F-5ED0-42D5-91D8-F2A54EEE4B55}">
      <dgm:prSet/>
      <dgm:spPr/>
      <dgm:t>
        <a:bodyPr/>
        <a:lstStyle/>
        <a:p>
          <a:endParaRPr lang="ru-RU"/>
        </a:p>
      </dgm:t>
    </dgm:pt>
    <dgm:pt modelId="{4526AC7A-0290-482B-A287-35A425D335FB}" type="parTrans" cxnId="{3F97510F-5ED0-42D5-91D8-F2A54EEE4B55}">
      <dgm:prSet/>
      <dgm:spPr/>
      <dgm:t>
        <a:bodyPr/>
        <a:lstStyle/>
        <a:p>
          <a:endParaRPr lang="ru-RU"/>
        </a:p>
      </dgm:t>
    </dgm:pt>
    <dgm:pt modelId="{77B975EC-DF17-4D59-BC57-923AD6BB9CB8}" type="pres">
      <dgm:prSet presAssocID="{1890BC65-98E4-48C9-9255-08A22A2BDA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FF422-197E-4817-9016-769E57B9210C}" type="pres">
      <dgm:prSet presAssocID="{3825D66F-4F8D-4024-B0FA-AA47CB976B0E}" presName="composite" presStyleCnt="0"/>
      <dgm:spPr/>
    </dgm:pt>
    <dgm:pt modelId="{18CB5079-77CA-48FD-A1F8-1C32700619DA}" type="pres">
      <dgm:prSet presAssocID="{3825D66F-4F8D-4024-B0FA-AA47CB976B0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2898C-FD43-4D33-B909-AD5A4EB70CE7}" type="pres">
      <dgm:prSet presAssocID="{3825D66F-4F8D-4024-B0FA-AA47CB976B0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CE625-9D4C-45FE-8FA2-CAC63EB01AD9}" type="pres">
      <dgm:prSet presAssocID="{DA8E01CD-BDD4-464C-AEAF-A7DE84290A6D}" presName="space" presStyleCnt="0"/>
      <dgm:spPr/>
    </dgm:pt>
    <dgm:pt modelId="{3A157FFB-3B01-42F8-AE50-295C9579CDFF}" type="pres">
      <dgm:prSet presAssocID="{7323B199-9BEC-4CC4-939C-56DAB5710619}" presName="composite" presStyleCnt="0"/>
      <dgm:spPr/>
    </dgm:pt>
    <dgm:pt modelId="{1DDE0520-3E53-47C3-A4BF-E250527D55CA}" type="pres">
      <dgm:prSet presAssocID="{7323B199-9BEC-4CC4-939C-56DAB57106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79011-612B-4FDE-B278-128B1E0F131D}" type="pres">
      <dgm:prSet presAssocID="{7323B199-9BEC-4CC4-939C-56DAB571061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539C9-CEE0-49D5-85A5-63491F317B07}" type="pres">
      <dgm:prSet presAssocID="{E1B0F5BF-B899-4A5C-87FF-7CAB58E98735}" presName="space" presStyleCnt="0"/>
      <dgm:spPr/>
    </dgm:pt>
    <dgm:pt modelId="{A0068A56-18B5-4C22-B2CE-3475DD76D772}" type="pres">
      <dgm:prSet presAssocID="{4B960348-1F77-4A22-8E7C-20554BB0A8D1}" presName="composite" presStyleCnt="0"/>
      <dgm:spPr/>
    </dgm:pt>
    <dgm:pt modelId="{E75221FC-D281-4270-BCC6-E6687B4A9051}" type="pres">
      <dgm:prSet presAssocID="{4B960348-1F77-4A22-8E7C-20554BB0A8D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73179-1BA2-4AB6-B09F-DEBBDBBDDC9D}" type="pres">
      <dgm:prSet presAssocID="{4B960348-1F77-4A22-8E7C-20554BB0A8D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98284-48A2-49E9-9291-60A77782CE9A}" type="pres">
      <dgm:prSet presAssocID="{AB26BBC7-140E-4E18-A916-5D4D83504A6D}" presName="space" presStyleCnt="0"/>
      <dgm:spPr/>
    </dgm:pt>
    <dgm:pt modelId="{55DD59E3-9C7F-4CB2-9F8C-54D3C17DF933}" type="pres">
      <dgm:prSet presAssocID="{A4E42A09-B0C7-40B2-99C9-BF8D41F4CE4E}" presName="composite" presStyleCnt="0"/>
      <dgm:spPr/>
    </dgm:pt>
    <dgm:pt modelId="{CAC19BC0-96EB-4953-9A3C-9220A1E03D47}" type="pres">
      <dgm:prSet presAssocID="{A4E42A09-B0C7-40B2-99C9-BF8D41F4CE4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8A117-A1FD-4604-8B90-12F197308D1C}" type="pres">
      <dgm:prSet presAssocID="{A4E42A09-B0C7-40B2-99C9-BF8D41F4CE4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809AB6-B5D7-495E-B15D-C1456E59EE39}" type="presOf" srcId="{1890BC65-98E4-48C9-9255-08A22A2BDAA7}" destId="{77B975EC-DF17-4D59-BC57-923AD6BB9CB8}" srcOrd="0" destOrd="0" presId="urn:microsoft.com/office/officeart/2005/8/layout/hList1"/>
    <dgm:cxn modelId="{D19109C4-BCF3-4707-912D-317A36BFE1A3}" type="presOf" srcId="{A4E42A09-B0C7-40B2-99C9-BF8D41F4CE4E}" destId="{CAC19BC0-96EB-4953-9A3C-9220A1E03D47}" srcOrd="0" destOrd="0" presId="urn:microsoft.com/office/officeart/2005/8/layout/hList1"/>
    <dgm:cxn modelId="{3F97510F-5ED0-42D5-91D8-F2A54EEE4B55}" srcId="{1890BC65-98E4-48C9-9255-08A22A2BDAA7}" destId="{3825D66F-4F8D-4024-B0FA-AA47CB976B0E}" srcOrd="0" destOrd="0" parTransId="{4526AC7A-0290-482B-A287-35A425D335FB}" sibTransId="{DA8E01CD-BDD4-464C-AEAF-A7DE84290A6D}"/>
    <dgm:cxn modelId="{9A286377-A577-441D-9DCF-CDB93A96A415}" type="presOf" srcId="{E932EEC5-6853-4826-90D9-3FDA5D735121}" destId="{69179011-612B-4FDE-B278-128B1E0F131D}" srcOrd="0" destOrd="0" presId="urn:microsoft.com/office/officeart/2005/8/layout/hList1"/>
    <dgm:cxn modelId="{FA3C4646-2EAE-4883-9CA3-D6D024E42818}" srcId="{7323B199-9BEC-4CC4-939C-56DAB5710619}" destId="{E932EEC5-6853-4826-90D9-3FDA5D735121}" srcOrd="0" destOrd="0" parTransId="{976F21AF-9F0D-45CC-A16F-854617AC88AA}" sibTransId="{1BD87F09-2CF1-4B8E-939D-DD910B4A2D0E}"/>
    <dgm:cxn modelId="{6B827711-44A2-4618-A38C-BEE87840BF56}" srcId="{1890BC65-98E4-48C9-9255-08A22A2BDAA7}" destId="{7323B199-9BEC-4CC4-939C-56DAB5710619}" srcOrd="1" destOrd="0" parTransId="{7DC61878-B6E3-45A6-B89B-C27124BC77AB}" sibTransId="{E1B0F5BF-B899-4A5C-87FF-7CAB58E98735}"/>
    <dgm:cxn modelId="{B09CB939-2F0C-4E62-9C18-A22D0F74058E}" type="presOf" srcId="{4B960348-1F77-4A22-8E7C-20554BB0A8D1}" destId="{E75221FC-D281-4270-BCC6-E6687B4A9051}" srcOrd="0" destOrd="0" presId="urn:microsoft.com/office/officeart/2005/8/layout/hList1"/>
    <dgm:cxn modelId="{C71EAB3A-829D-46D2-B941-2F7CFD198C0F}" type="presOf" srcId="{3825D66F-4F8D-4024-B0FA-AA47CB976B0E}" destId="{18CB5079-77CA-48FD-A1F8-1C32700619DA}" srcOrd="0" destOrd="0" presId="urn:microsoft.com/office/officeart/2005/8/layout/hList1"/>
    <dgm:cxn modelId="{5F812CF9-3C05-4B9C-95D8-99E407366416}" type="presOf" srcId="{81703119-DF25-4237-8F22-73E6B0D535E0}" destId="{6AA73179-1BA2-4AB6-B09F-DEBBDBBDDC9D}" srcOrd="0" destOrd="1" presId="urn:microsoft.com/office/officeart/2005/8/layout/hList1"/>
    <dgm:cxn modelId="{FE0ED171-FEB8-498A-91E3-FF58456B8266}" type="presOf" srcId="{FA596819-73B9-4D8E-9190-F389978F4335}" destId="{3FF2898C-FD43-4D33-B909-AD5A4EB70CE7}" srcOrd="0" destOrd="0" presId="urn:microsoft.com/office/officeart/2005/8/layout/hList1"/>
    <dgm:cxn modelId="{9F5122A8-699E-4589-999C-2A0707FD0534}" type="presOf" srcId="{4AE839B2-B6F2-4183-AC12-F75B76B7EC89}" destId="{6AA73179-1BA2-4AB6-B09F-DEBBDBBDDC9D}" srcOrd="0" destOrd="0" presId="urn:microsoft.com/office/officeart/2005/8/layout/hList1"/>
    <dgm:cxn modelId="{5E241C4A-D03A-4377-ADDE-42E5884A4BE6}" type="presOf" srcId="{F4DF2DE4-1D02-4FCF-B6AB-EAAC47039F37}" destId="{3FF2898C-FD43-4D33-B909-AD5A4EB70CE7}" srcOrd="0" destOrd="1" presId="urn:microsoft.com/office/officeart/2005/8/layout/hList1"/>
    <dgm:cxn modelId="{5B97B80B-F9A3-4D25-B96D-066B993F8459}" srcId="{3825D66F-4F8D-4024-B0FA-AA47CB976B0E}" destId="{FA596819-73B9-4D8E-9190-F389978F4335}" srcOrd="0" destOrd="0" parTransId="{1731EE1B-CF5C-4E9C-BF5C-C570D74E2E61}" sibTransId="{4D165DF5-E199-40BD-8A76-17723300D28D}"/>
    <dgm:cxn modelId="{DDC55853-D014-41AD-9CA0-F0F7BBAB62FD}" srcId="{1890BC65-98E4-48C9-9255-08A22A2BDAA7}" destId="{4B960348-1F77-4A22-8E7C-20554BB0A8D1}" srcOrd="2" destOrd="0" parTransId="{75B17A8D-04AC-4C88-96CC-C6A364CAD9DA}" sibTransId="{AB26BBC7-140E-4E18-A916-5D4D83504A6D}"/>
    <dgm:cxn modelId="{3ACAECB1-CA3B-4B75-83BE-B45057CE12FA}" srcId="{3825D66F-4F8D-4024-B0FA-AA47CB976B0E}" destId="{F4DF2DE4-1D02-4FCF-B6AB-EAAC47039F37}" srcOrd="1" destOrd="0" parTransId="{C9B1CA3F-FAB3-47BA-8D05-80A6BC81598D}" sibTransId="{55F8E4ED-EBC3-40CA-9260-0C6CBA06FFBC}"/>
    <dgm:cxn modelId="{9548B96D-6EAD-4154-87D2-A67410BCBBEE}" srcId="{1890BC65-98E4-48C9-9255-08A22A2BDAA7}" destId="{A4E42A09-B0C7-40B2-99C9-BF8D41F4CE4E}" srcOrd="3" destOrd="0" parTransId="{B1231818-C34B-4AA1-A575-57951331FEC4}" sibTransId="{712B6569-31F9-48AB-AF02-C19B5A5133CC}"/>
    <dgm:cxn modelId="{1FF1CDCC-AC7A-4E74-B435-9E327B92470C}" srcId="{A4E42A09-B0C7-40B2-99C9-BF8D41F4CE4E}" destId="{48EAD1EC-E471-429B-A9B1-B52A3C1317A7}" srcOrd="0" destOrd="0" parTransId="{FABB6CF3-0AB7-481B-AE9E-B51417301949}" sibTransId="{E4E07F34-BDA6-4EDB-A7E7-FA741541965C}"/>
    <dgm:cxn modelId="{B810670D-29F8-424A-A506-4D9CE571FE2C}" srcId="{A4E42A09-B0C7-40B2-99C9-BF8D41F4CE4E}" destId="{76DC5F13-A9D2-4BDB-A1A9-039E5ECF3605}" srcOrd="1" destOrd="0" parTransId="{D48A3199-C137-495E-B20E-4BE6ADA5FE19}" sibTransId="{CB9D027D-2ABA-4F39-BCEA-455D98FC8C70}"/>
    <dgm:cxn modelId="{8A19FEE4-DD18-4A46-A964-B2F0B2B37AC9}" srcId="{7323B199-9BEC-4CC4-939C-56DAB5710619}" destId="{D065E077-AA11-485D-B21D-3054060C0552}" srcOrd="1" destOrd="0" parTransId="{4A0B95A7-1DFD-4052-AF35-FD41192F5504}" sibTransId="{3EACD39E-B088-40D3-ADC1-43D9BEFA00FC}"/>
    <dgm:cxn modelId="{470CB226-062C-417B-AE0D-506C4C2254BE}" srcId="{4B960348-1F77-4A22-8E7C-20554BB0A8D1}" destId="{4AE839B2-B6F2-4183-AC12-F75B76B7EC89}" srcOrd="0" destOrd="0" parTransId="{0E2BAC64-F055-4183-A11C-584B8F5CC59C}" sibTransId="{B90E9218-9502-403F-BFB6-EB4645883E1A}"/>
    <dgm:cxn modelId="{74BA5B96-816B-49ED-83D0-C7BA7C1C4ED2}" type="presOf" srcId="{48EAD1EC-E471-429B-A9B1-B52A3C1317A7}" destId="{D198A117-A1FD-4604-8B90-12F197308D1C}" srcOrd="0" destOrd="0" presId="urn:microsoft.com/office/officeart/2005/8/layout/hList1"/>
    <dgm:cxn modelId="{EEF50122-BF1C-44E4-8583-41DF97D4F03C}" type="presOf" srcId="{76DC5F13-A9D2-4BDB-A1A9-039E5ECF3605}" destId="{D198A117-A1FD-4604-8B90-12F197308D1C}" srcOrd="0" destOrd="1" presId="urn:microsoft.com/office/officeart/2005/8/layout/hList1"/>
    <dgm:cxn modelId="{07B6AC5E-474F-415F-A7A0-0E8E290ACB88}" type="presOf" srcId="{7323B199-9BEC-4CC4-939C-56DAB5710619}" destId="{1DDE0520-3E53-47C3-A4BF-E250527D55CA}" srcOrd="0" destOrd="0" presId="urn:microsoft.com/office/officeart/2005/8/layout/hList1"/>
    <dgm:cxn modelId="{9C1EC1A6-6D68-4F06-A148-6619AADCBAC3}" srcId="{4B960348-1F77-4A22-8E7C-20554BB0A8D1}" destId="{81703119-DF25-4237-8F22-73E6B0D535E0}" srcOrd="1" destOrd="0" parTransId="{2B0CC32A-F344-40E7-B7C8-9DAB3850727D}" sibTransId="{B660B6A1-C8B3-4532-A3CA-0943E383C4AA}"/>
    <dgm:cxn modelId="{BB66E6B9-690D-455D-A32E-081B78D9EEFC}" type="presOf" srcId="{D065E077-AA11-485D-B21D-3054060C0552}" destId="{69179011-612B-4FDE-B278-128B1E0F131D}" srcOrd="0" destOrd="1" presId="urn:microsoft.com/office/officeart/2005/8/layout/hList1"/>
    <dgm:cxn modelId="{082E6D90-ED09-4A36-868C-270F4DE91DBD}" type="presParOf" srcId="{77B975EC-DF17-4D59-BC57-923AD6BB9CB8}" destId="{4F3FF422-197E-4817-9016-769E57B9210C}" srcOrd="0" destOrd="0" presId="urn:microsoft.com/office/officeart/2005/8/layout/hList1"/>
    <dgm:cxn modelId="{1C953CD7-7B6A-4B6F-B4F0-881515F05D09}" type="presParOf" srcId="{4F3FF422-197E-4817-9016-769E57B9210C}" destId="{18CB5079-77CA-48FD-A1F8-1C32700619DA}" srcOrd="0" destOrd="0" presId="urn:microsoft.com/office/officeart/2005/8/layout/hList1"/>
    <dgm:cxn modelId="{648BC770-BFD4-4287-BBBA-5BB3419970A0}" type="presParOf" srcId="{4F3FF422-197E-4817-9016-769E57B9210C}" destId="{3FF2898C-FD43-4D33-B909-AD5A4EB70CE7}" srcOrd="1" destOrd="0" presId="urn:microsoft.com/office/officeart/2005/8/layout/hList1"/>
    <dgm:cxn modelId="{4B58801B-670E-426D-9313-BDE188A0E01B}" type="presParOf" srcId="{77B975EC-DF17-4D59-BC57-923AD6BB9CB8}" destId="{AE3CE625-9D4C-45FE-8FA2-CAC63EB01AD9}" srcOrd="1" destOrd="0" presId="urn:microsoft.com/office/officeart/2005/8/layout/hList1"/>
    <dgm:cxn modelId="{6E0D388E-79C2-40B6-BA42-1365F2C198D2}" type="presParOf" srcId="{77B975EC-DF17-4D59-BC57-923AD6BB9CB8}" destId="{3A157FFB-3B01-42F8-AE50-295C9579CDFF}" srcOrd="2" destOrd="0" presId="urn:microsoft.com/office/officeart/2005/8/layout/hList1"/>
    <dgm:cxn modelId="{FCE18E7A-3FD6-4236-A4BE-0A322FD2994F}" type="presParOf" srcId="{3A157FFB-3B01-42F8-AE50-295C9579CDFF}" destId="{1DDE0520-3E53-47C3-A4BF-E250527D55CA}" srcOrd="0" destOrd="0" presId="urn:microsoft.com/office/officeart/2005/8/layout/hList1"/>
    <dgm:cxn modelId="{9535BAD0-A6BF-42E9-AA55-E4D15BBBB241}" type="presParOf" srcId="{3A157FFB-3B01-42F8-AE50-295C9579CDFF}" destId="{69179011-612B-4FDE-B278-128B1E0F131D}" srcOrd="1" destOrd="0" presId="urn:microsoft.com/office/officeart/2005/8/layout/hList1"/>
    <dgm:cxn modelId="{88F5CB36-B9D6-42C2-ADD8-4B10F97D2EE4}" type="presParOf" srcId="{77B975EC-DF17-4D59-BC57-923AD6BB9CB8}" destId="{AD6539C9-CEE0-49D5-85A5-63491F317B07}" srcOrd="3" destOrd="0" presId="urn:microsoft.com/office/officeart/2005/8/layout/hList1"/>
    <dgm:cxn modelId="{B4EFF283-A868-45E0-8B11-ED98A6BCFD2A}" type="presParOf" srcId="{77B975EC-DF17-4D59-BC57-923AD6BB9CB8}" destId="{A0068A56-18B5-4C22-B2CE-3475DD76D772}" srcOrd="4" destOrd="0" presId="urn:microsoft.com/office/officeart/2005/8/layout/hList1"/>
    <dgm:cxn modelId="{46577F58-807B-4D65-8F42-DDEFDA76120B}" type="presParOf" srcId="{A0068A56-18B5-4C22-B2CE-3475DD76D772}" destId="{E75221FC-D281-4270-BCC6-E6687B4A9051}" srcOrd="0" destOrd="0" presId="urn:microsoft.com/office/officeart/2005/8/layout/hList1"/>
    <dgm:cxn modelId="{9027A67E-AB37-4D1D-8877-D0FBA5762306}" type="presParOf" srcId="{A0068A56-18B5-4C22-B2CE-3475DD76D772}" destId="{6AA73179-1BA2-4AB6-B09F-DEBBDBBDDC9D}" srcOrd="1" destOrd="0" presId="urn:microsoft.com/office/officeart/2005/8/layout/hList1"/>
    <dgm:cxn modelId="{66D9F490-DFD9-4290-BF0E-A3EA28F0C5A0}" type="presParOf" srcId="{77B975EC-DF17-4D59-BC57-923AD6BB9CB8}" destId="{54498284-48A2-49E9-9291-60A77782CE9A}" srcOrd="5" destOrd="0" presId="urn:microsoft.com/office/officeart/2005/8/layout/hList1"/>
    <dgm:cxn modelId="{B30CA1A1-AA31-48D6-B39D-97E04195C7EA}" type="presParOf" srcId="{77B975EC-DF17-4D59-BC57-923AD6BB9CB8}" destId="{55DD59E3-9C7F-4CB2-9F8C-54D3C17DF933}" srcOrd="6" destOrd="0" presId="urn:microsoft.com/office/officeart/2005/8/layout/hList1"/>
    <dgm:cxn modelId="{40DEDB7E-7BCB-49C6-90A2-92955E0CFEE0}" type="presParOf" srcId="{55DD59E3-9C7F-4CB2-9F8C-54D3C17DF933}" destId="{CAC19BC0-96EB-4953-9A3C-9220A1E03D47}" srcOrd="0" destOrd="0" presId="urn:microsoft.com/office/officeart/2005/8/layout/hList1"/>
    <dgm:cxn modelId="{6D557E74-A242-4ECE-921E-DF6A059BF592}" type="presParOf" srcId="{55DD59E3-9C7F-4CB2-9F8C-54D3C17DF933}" destId="{D198A117-A1FD-4604-8B90-12F197308D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D258F9-57DD-4BBA-B750-B38D3B8577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A07B0EF-7DA1-416F-8AF3-61359036A38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МРОТ на 01.01.2019      24 816,00 руб.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FEEFB-0A88-4895-85D3-7A5D0BACDA47}" type="parTrans" cxnId="{1AA06DF8-0BC6-44C8-A948-632860DF48E2}">
      <dgm:prSet/>
      <dgm:spPr/>
      <dgm:t>
        <a:bodyPr/>
        <a:lstStyle/>
        <a:p>
          <a:endParaRPr lang="ru-RU"/>
        </a:p>
      </dgm:t>
    </dgm:pt>
    <dgm:pt modelId="{015F0D7A-4BD7-4368-A0FC-6762ED5B2D34}" type="sibTrans" cxnId="{1AA06DF8-0BC6-44C8-A948-632860DF48E2}">
      <dgm:prSet/>
      <dgm:spPr/>
      <dgm:t>
        <a:bodyPr/>
        <a:lstStyle/>
        <a:p>
          <a:endParaRPr lang="ru-RU"/>
        </a:p>
      </dgm:t>
    </dgm:pt>
    <dgm:pt modelId="{E312603F-C30A-45F1-8620-722BDD66409F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A23A1F-5769-4358-BECF-403C56F0C251}" type="parTrans" cxnId="{97D26DDB-FEA3-45D5-A1BD-EF2898AC13D7}">
      <dgm:prSet/>
      <dgm:spPr/>
      <dgm:t>
        <a:bodyPr/>
        <a:lstStyle/>
        <a:p>
          <a:endParaRPr lang="ru-RU"/>
        </a:p>
      </dgm:t>
    </dgm:pt>
    <dgm:pt modelId="{56B2463E-FBAB-4E9D-AE05-D099AD1876EB}" type="sibTrans" cxnId="{97D26DDB-FEA3-45D5-A1BD-EF2898AC13D7}">
      <dgm:prSet/>
      <dgm:spPr/>
      <dgm:t>
        <a:bodyPr/>
        <a:lstStyle/>
        <a:p>
          <a:endParaRPr lang="ru-RU"/>
        </a:p>
      </dgm:t>
    </dgm:pt>
    <dgm:pt modelId="{59BB7FEF-6BE4-495B-B9B4-7C4CA3E5DDD3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МФЦ, СМИ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8BB42-E21A-4AAD-9AEB-1FF46553C3B5}" type="parTrans" cxnId="{94DB6801-3B47-4D24-821C-20D609AE5472}">
      <dgm:prSet/>
      <dgm:spPr/>
      <dgm:t>
        <a:bodyPr/>
        <a:lstStyle/>
        <a:p>
          <a:endParaRPr lang="ru-RU"/>
        </a:p>
      </dgm:t>
    </dgm:pt>
    <dgm:pt modelId="{32E17975-45E6-4218-8987-72E325D7D0E7}" type="sibTrans" cxnId="{94DB6801-3B47-4D24-821C-20D609AE5472}">
      <dgm:prSet/>
      <dgm:spPr/>
      <dgm:t>
        <a:bodyPr/>
        <a:lstStyle/>
        <a:p>
          <a:endParaRPr lang="ru-RU"/>
        </a:p>
      </dgm:t>
    </dgm:pt>
    <dgm:pt modelId="{F3E7DCFC-27BE-4DB8-BB9B-2C904D27DB93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ЕДДС, УМТО, ЦБЭО, УКС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811C1-1622-4E6E-AB86-0917F6315911}" type="parTrans" cxnId="{3CFC6D26-226A-4203-B538-4E1A0CD40E70}">
      <dgm:prSet/>
      <dgm:spPr/>
      <dgm:t>
        <a:bodyPr/>
        <a:lstStyle/>
        <a:p>
          <a:endParaRPr lang="ru-RU"/>
        </a:p>
      </dgm:t>
    </dgm:pt>
    <dgm:pt modelId="{BA11CC3B-4379-4C8F-B358-ED298F6757EF}" type="sibTrans" cxnId="{3CFC6D26-226A-4203-B538-4E1A0CD40E70}">
      <dgm:prSet/>
      <dgm:spPr/>
      <dgm:t>
        <a:bodyPr/>
        <a:lstStyle/>
        <a:p>
          <a:endParaRPr lang="ru-RU"/>
        </a:p>
      </dgm:t>
    </dgm:pt>
    <dgm:pt modelId="{FE5AE02E-BBC1-448C-8A9F-9050C8FAE674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F1543-3090-40CA-85D2-66436499BAED}" type="parTrans" cxnId="{94D488BE-F4CF-4C6C-BB9F-3AD5E4411C01}">
      <dgm:prSet/>
      <dgm:spPr/>
      <dgm:t>
        <a:bodyPr/>
        <a:lstStyle/>
        <a:p>
          <a:endParaRPr lang="ru-RU"/>
        </a:p>
      </dgm:t>
    </dgm:pt>
    <dgm:pt modelId="{588C3F57-B4F1-4909-9EA2-4D55B5B1834E}" type="sibTrans" cxnId="{94D488BE-F4CF-4C6C-BB9F-3AD5E4411C01}">
      <dgm:prSet/>
      <dgm:spPr/>
      <dgm:t>
        <a:bodyPr/>
        <a:lstStyle/>
        <a:p>
          <a:endParaRPr lang="ru-RU"/>
        </a:p>
      </dgm:t>
    </dgm:pt>
    <dgm:pt modelId="{CA839CA5-8CD3-4966-805C-5F1AC6B0AA2E}" type="pres">
      <dgm:prSet presAssocID="{30D258F9-57DD-4BBA-B750-B38D3B857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745179-40A8-4D07-BD0D-983F48F013BD}" type="pres">
      <dgm:prSet presAssocID="{AA07B0EF-7DA1-416F-8AF3-61359036A38C}" presName="hierRoot1" presStyleCnt="0"/>
      <dgm:spPr/>
    </dgm:pt>
    <dgm:pt modelId="{0D2CE0B9-09B8-4283-8276-3FEF6CF7221E}" type="pres">
      <dgm:prSet presAssocID="{AA07B0EF-7DA1-416F-8AF3-61359036A38C}" presName="composite" presStyleCnt="0"/>
      <dgm:spPr/>
    </dgm:pt>
    <dgm:pt modelId="{47073FF6-EF11-4DF3-98E8-EAFF3C385869}" type="pres">
      <dgm:prSet presAssocID="{AA07B0EF-7DA1-416F-8AF3-61359036A38C}" presName="background" presStyleLbl="node0" presStyleIdx="0" presStyleCnt="1"/>
      <dgm:spPr/>
    </dgm:pt>
    <dgm:pt modelId="{3DE8956A-DF55-4A1A-8A8B-2E41011B086F}" type="pres">
      <dgm:prSet presAssocID="{AA07B0EF-7DA1-416F-8AF3-61359036A38C}" presName="text" presStyleLbl="fgAcc0" presStyleIdx="0" presStyleCnt="1" custScaleX="147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36FC88-D52F-4295-A1D0-D43A9AB9F78C}" type="pres">
      <dgm:prSet presAssocID="{AA07B0EF-7DA1-416F-8AF3-61359036A38C}" presName="hierChild2" presStyleCnt="0"/>
      <dgm:spPr/>
    </dgm:pt>
    <dgm:pt modelId="{C19AC48B-1E21-4DEC-9596-F0659A4C65DD}" type="pres">
      <dgm:prSet presAssocID="{16FF1543-3090-40CA-85D2-66436499BAED}" presName="Name10" presStyleLbl="parChTrans1D2" presStyleIdx="0" presStyleCnt="4"/>
      <dgm:spPr/>
      <dgm:t>
        <a:bodyPr/>
        <a:lstStyle/>
        <a:p>
          <a:endParaRPr lang="ru-RU"/>
        </a:p>
      </dgm:t>
    </dgm:pt>
    <dgm:pt modelId="{E7A9706B-B37D-4DA8-AEE7-D685F8A1F7BE}" type="pres">
      <dgm:prSet presAssocID="{FE5AE02E-BBC1-448C-8A9F-9050C8FAE674}" presName="hierRoot2" presStyleCnt="0"/>
      <dgm:spPr/>
    </dgm:pt>
    <dgm:pt modelId="{47B8D060-BA38-4D30-8093-0817CE6814E9}" type="pres">
      <dgm:prSet presAssocID="{FE5AE02E-BBC1-448C-8A9F-9050C8FAE674}" presName="composite2" presStyleCnt="0"/>
      <dgm:spPr/>
    </dgm:pt>
    <dgm:pt modelId="{70EA4053-F15D-43F0-B5AB-7B0722C565CD}" type="pres">
      <dgm:prSet presAssocID="{FE5AE02E-BBC1-448C-8A9F-9050C8FAE674}" presName="background2" presStyleLbl="node2" presStyleIdx="0" presStyleCnt="4"/>
      <dgm:spPr/>
    </dgm:pt>
    <dgm:pt modelId="{D29554EC-2D87-435A-99C0-162AADA57C4E}" type="pres">
      <dgm:prSet presAssocID="{FE5AE02E-BBC1-448C-8A9F-9050C8FAE674}" presName="text2" presStyleLbl="fgAcc2" presStyleIdx="0" presStyleCnt="4" custScaleX="1080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8B3096-61A6-41FF-A367-F5A6FD8E9C2A}" type="pres">
      <dgm:prSet presAssocID="{FE5AE02E-BBC1-448C-8A9F-9050C8FAE674}" presName="hierChild3" presStyleCnt="0"/>
      <dgm:spPr/>
    </dgm:pt>
    <dgm:pt modelId="{D051FF64-E3C3-4121-BE4B-569DDF4B01A6}" type="pres">
      <dgm:prSet presAssocID="{68A23A1F-5769-4358-BECF-403C56F0C251}" presName="Name10" presStyleLbl="parChTrans1D2" presStyleIdx="1" presStyleCnt="4"/>
      <dgm:spPr/>
      <dgm:t>
        <a:bodyPr/>
        <a:lstStyle/>
        <a:p>
          <a:endParaRPr lang="ru-RU"/>
        </a:p>
      </dgm:t>
    </dgm:pt>
    <dgm:pt modelId="{F330F7DA-971B-4A9E-B11A-CF1EC70E36BC}" type="pres">
      <dgm:prSet presAssocID="{E312603F-C30A-45F1-8620-722BDD66409F}" presName="hierRoot2" presStyleCnt="0"/>
      <dgm:spPr/>
    </dgm:pt>
    <dgm:pt modelId="{7939F2EF-9197-41BD-BA00-961C3DD8A409}" type="pres">
      <dgm:prSet presAssocID="{E312603F-C30A-45F1-8620-722BDD66409F}" presName="composite2" presStyleCnt="0"/>
      <dgm:spPr/>
    </dgm:pt>
    <dgm:pt modelId="{A9C3DB93-DF60-4650-87A5-91D05E182010}" type="pres">
      <dgm:prSet presAssocID="{E312603F-C30A-45F1-8620-722BDD66409F}" presName="background2" presStyleLbl="node2" presStyleIdx="1" presStyleCnt="4"/>
      <dgm:spPr/>
    </dgm:pt>
    <dgm:pt modelId="{27C32505-0B53-4FED-B4A6-2A316889B76B}" type="pres">
      <dgm:prSet presAssocID="{E312603F-C30A-45F1-8620-722BDD66409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DD10F7-B007-402A-A31D-8C688396834C}" type="pres">
      <dgm:prSet presAssocID="{E312603F-C30A-45F1-8620-722BDD66409F}" presName="hierChild3" presStyleCnt="0"/>
      <dgm:spPr/>
    </dgm:pt>
    <dgm:pt modelId="{87AA80B0-ED2B-4374-BADC-5108A9FED02B}" type="pres">
      <dgm:prSet presAssocID="{5558BB42-E21A-4AAD-9AEB-1FF46553C3B5}" presName="Name10" presStyleLbl="parChTrans1D2" presStyleIdx="2" presStyleCnt="4"/>
      <dgm:spPr/>
      <dgm:t>
        <a:bodyPr/>
        <a:lstStyle/>
        <a:p>
          <a:endParaRPr lang="ru-RU"/>
        </a:p>
      </dgm:t>
    </dgm:pt>
    <dgm:pt modelId="{1831CF97-8CA0-4D74-9A3A-382258F94C30}" type="pres">
      <dgm:prSet presAssocID="{59BB7FEF-6BE4-495B-B9B4-7C4CA3E5DDD3}" presName="hierRoot2" presStyleCnt="0"/>
      <dgm:spPr/>
    </dgm:pt>
    <dgm:pt modelId="{6FB15997-4F25-4AF4-956B-FD5B062D0256}" type="pres">
      <dgm:prSet presAssocID="{59BB7FEF-6BE4-495B-B9B4-7C4CA3E5DDD3}" presName="composite2" presStyleCnt="0"/>
      <dgm:spPr/>
    </dgm:pt>
    <dgm:pt modelId="{D2612ECF-D1F5-4C1C-B413-517C239B104D}" type="pres">
      <dgm:prSet presAssocID="{59BB7FEF-6BE4-495B-B9B4-7C4CA3E5DDD3}" presName="background2" presStyleLbl="node2" presStyleIdx="2" presStyleCnt="4"/>
      <dgm:spPr/>
    </dgm:pt>
    <dgm:pt modelId="{B8B691F2-3E1E-4C4D-BD61-045FD0C78D0A}" type="pres">
      <dgm:prSet presAssocID="{59BB7FEF-6BE4-495B-B9B4-7C4CA3E5DD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D08748-F4DC-4D92-B0F0-CB279F09EBB7}" type="pres">
      <dgm:prSet presAssocID="{59BB7FEF-6BE4-495B-B9B4-7C4CA3E5DDD3}" presName="hierChild3" presStyleCnt="0"/>
      <dgm:spPr/>
    </dgm:pt>
    <dgm:pt modelId="{E7A789AD-4E2C-44E6-A6E2-40C7FA29C95C}" type="pres">
      <dgm:prSet presAssocID="{8A0811C1-1622-4E6E-AB86-0917F6315911}" presName="Name10" presStyleLbl="parChTrans1D2" presStyleIdx="3" presStyleCnt="4"/>
      <dgm:spPr/>
      <dgm:t>
        <a:bodyPr/>
        <a:lstStyle/>
        <a:p>
          <a:endParaRPr lang="ru-RU"/>
        </a:p>
      </dgm:t>
    </dgm:pt>
    <dgm:pt modelId="{927D0A2C-C6E7-4F66-9AA7-2013709F7CC4}" type="pres">
      <dgm:prSet presAssocID="{F3E7DCFC-27BE-4DB8-BB9B-2C904D27DB93}" presName="hierRoot2" presStyleCnt="0"/>
      <dgm:spPr/>
    </dgm:pt>
    <dgm:pt modelId="{E5D7F69D-52D3-4634-9265-F51BF6F6CE37}" type="pres">
      <dgm:prSet presAssocID="{F3E7DCFC-27BE-4DB8-BB9B-2C904D27DB93}" presName="composite2" presStyleCnt="0"/>
      <dgm:spPr/>
    </dgm:pt>
    <dgm:pt modelId="{153281E1-3D88-4B26-89E7-DB6637374230}" type="pres">
      <dgm:prSet presAssocID="{F3E7DCFC-27BE-4DB8-BB9B-2C904D27DB93}" presName="background2" presStyleLbl="node2" presStyleIdx="3" presStyleCnt="4"/>
      <dgm:spPr/>
    </dgm:pt>
    <dgm:pt modelId="{2CA7654D-FE00-4863-8825-712AB09E52E2}" type="pres">
      <dgm:prSet presAssocID="{F3E7DCFC-27BE-4DB8-BB9B-2C904D27DB93}" presName="text2" presStyleLbl="fgAcc2" presStyleIdx="3" presStyleCnt="4" custScaleX="118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FD002F-B587-4155-9FCD-9C1B33138475}" type="pres">
      <dgm:prSet presAssocID="{F3E7DCFC-27BE-4DB8-BB9B-2C904D27DB93}" presName="hierChild3" presStyleCnt="0"/>
      <dgm:spPr/>
    </dgm:pt>
  </dgm:ptLst>
  <dgm:cxnLst>
    <dgm:cxn modelId="{D3D19C5E-53D7-47F6-8530-595907452E2B}" type="presOf" srcId="{8A0811C1-1622-4E6E-AB86-0917F6315911}" destId="{E7A789AD-4E2C-44E6-A6E2-40C7FA29C95C}" srcOrd="0" destOrd="0" presId="urn:microsoft.com/office/officeart/2005/8/layout/hierarchy1"/>
    <dgm:cxn modelId="{94DB6801-3B47-4D24-821C-20D609AE5472}" srcId="{AA07B0EF-7DA1-416F-8AF3-61359036A38C}" destId="{59BB7FEF-6BE4-495B-B9B4-7C4CA3E5DDD3}" srcOrd="2" destOrd="0" parTransId="{5558BB42-E21A-4AAD-9AEB-1FF46553C3B5}" sibTransId="{32E17975-45E6-4218-8987-72E325D7D0E7}"/>
    <dgm:cxn modelId="{EB724103-BBF4-4E35-B3AD-5B3CAE4FD41E}" type="presOf" srcId="{FE5AE02E-BBC1-448C-8A9F-9050C8FAE674}" destId="{D29554EC-2D87-435A-99C0-162AADA57C4E}" srcOrd="0" destOrd="0" presId="urn:microsoft.com/office/officeart/2005/8/layout/hierarchy1"/>
    <dgm:cxn modelId="{3CFC6D26-226A-4203-B538-4E1A0CD40E70}" srcId="{AA07B0EF-7DA1-416F-8AF3-61359036A38C}" destId="{F3E7DCFC-27BE-4DB8-BB9B-2C904D27DB93}" srcOrd="3" destOrd="0" parTransId="{8A0811C1-1622-4E6E-AB86-0917F6315911}" sibTransId="{BA11CC3B-4379-4C8F-B358-ED298F6757EF}"/>
    <dgm:cxn modelId="{97D26DDB-FEA3-45D5-A1BD-EF2898AC13D7}" srcId="{AA07B0EF-7DA1-416F-8AF3-61359036A38C}" destId="{E312603F-C30A-45F1-8620-722BDD66409F}" srcOrd="1" destOrd="0" parTransId="{68A23A1F-5769-4358-BECF-403C56F0C251}" sibTransId="{56B2463E-FBAB-4E9D-AE05-D099AD1876EB}"/>
    <dgm:cxn modelId="{DDF641DA-49A6-4873-AA00-45E1C19C74D0}" type="presOf" srcId="{59BB7FEF-6BE4-495B-B9B4-7C4CA3E5DDD3}" destId="{B8B691F2-3E1E-4C4D-BD61-045FD0C78D0A}" srcOrd="0" destOrd="0" presId="urn:microsoft.com/office/officeart/2005/8/layout/hierarchy1"/>
    <dgm:cxn modelId="{EFAA5FB3-3C79-4962-A198-F21082531686}" type="presOf" srcId="{30D258F9-57DD-4BBA-B750-B38D3B8577E2}" destId="{CA839CA5-8CD3-4966-805C-5F1AC6B0AA2E}" srcOrd="0" destOrd="0" presId="urn:microsoft.com/office/officeart/2005/8/layout/hierarchy1"/>
    <dgm:cxn modelId="{1AA06DF8-0BC6-44C8-A948-632860DF48E2}" srcId="{30D258F9-57DD-4BBA-B750-B38D3B8577E2}" destId="{AA07B0EF-7DA1-416F-8AF3-61359036A38C}" srcOrd="0" destOrd="0" parTransId="{AA6FEEFB-0A88-4895-85D3-7A5D0BACDA47}" sibTransId="{015F0D7A-4BD7-4368-A0FC-6762ED5B2D34}"/>
    <dgm:cxn modelId="{9927A7C4-3531-46F2-8884-48AA96025FFC}" type="presOf" srcId="{68A23A1F-5769-4358-BECF-403C56F0C251}" destId="{D051FF64-E3C3-4121-BE4B-569DDF4B01A6}" srcOrd="0" destOrd="0" presId="urn:microsoft.com/office/officeart/2005/8/layout/hierarchy1"/>
    <dgm:cxn modelId="{28DCD7B1-0456-40B0-8D03-6CC8D085BB27}" type="presOf" srcId="{16FF1543-3090-40CA-85D2-66436499BAED}" destId="{C19AC48B-1E21-4DEC-9596-F0659A4C65DD}" srcOrd="0" destOrd="0" presId="urn:microsoft.com/office/officeart/2005/8/layout/hierarchy1"/>
    <dgm:cxn modelId="{DF4D0DF3-614B-4DFB-BF54-EA1CC0EF96D5}" type="presOf" srcId="{E312603F-C30A-45F1-8620-722BDD66409F}" destId="{27C32505-0B53-4FED-B4A6-2A316889B76B}" srcOrd="0" destOrd="0" presId="urn:microsoft.com/office/officeart/2005/8/layout/hierarchy1"/>
    <dgm:cxn modelId="{D99B66A2-A5C7-48E2-AFE9-80DB5E852A03}" type="presOf" srcId="{5558BB42-E21A-4AAD-9AEB-1FF46553C3B5}" destId="{87AA80B0-ED2B-4374-BADC-5108A9FED02B}" srcOrd="0" destOrd="0" presId="urn:microsoft.com/office/officeart/2005/8/layout/hierarchy1"/>
    <dgm:cxn modelId="{94D488BE-F4CF-4C6C-BB9F-3AD5E4411C01}" srcId="{AA07B0EF-7DA1-416F-8AF3-61359036A38C}" destId="{FE5AE02E-BBC1-448C-8A9F-9050C8FAE674}" srcOrd="0" destOrd="0" parTransId="{16FF1543-3090-40CA-85D2-66436499BAED}" sibTransId="{588C3F57-B4F1-4909-9EA2-4D55B5B1834E}"/>
    <dgm:cxn modelId="{D114C473-D8F5-4D32-B3A1-BF9656F7D2E3}" type="presOf" srcId="{AA07B0EF-7DA1-416F-8AF3-61359036A38C}" destId="{3DE8956A-DF55-4A1A-8A8B-2E41011B086F}" srcOrd="0" destOrd="0" presId="urn:microsoft.com/office/officeart/2005/8/layout/hierarchy1"/>
    <dgm:cxn modelId="{61F71E09-777D-4EB2-84F5-3A1E6015CDC2}" type="presOf" srcId="{F3E7DCFC-27BE-4DB8-BB9B-2C904D27DB93}" destId="{2CA7654D-FE00-4863-8825-712AB09E52E2}" srcOrd="0" destOrd="0" presId="urn:microsoft.com/office/officeart/2005/8/layout/hierarchy1"/>
    <dgm:cxn modelId="{5E00F3B6-5849-48B1-BE75-871BB1B9BE13}" type="presParOf" srcId="{CA839CA5-8CD3-4966-805C-5F1AC6B0AA2E}" destId="{AB745179-40A8-4D07-BD0D-983F48F013BD}" srcOrd="0" destOrd="0" presId="urn:microsoft.com/office/officeart/2005/8/layout/hierarchy1"/>
    <dgm:cxn modelId="{5B9EAE35-B4D4-4F2C-84F4-3004E9FEA1EB}" type="presParOf" srcId="{AB745179-40A8-4D07-BD0D-983F48F013BD}" destId="{0D2CE0B9-09B8-4283-8276-3FEF6CF7221E}" srcOrd="0" destOrd="0" presId="urn:microsoft.com/office/officeart/2005/8/layout/hierarchy1"/>
    <dgm:cxn modelId="{43822EB9-12F2-4120-A693-B6C14BC7190E}" type="presParOf" srcId="{0D2CE0B9-09B8-4283-8276-3FEF6CF7221E}" destId="{47073FF6-EF11-4DF3-98E8-EAFF3C385869}" srcOrd="0" destOrd="0" presId="urn:microsoft.com/office/officeart/2005/8/layout/hierarchy1"/>
    <dgm:cxn modelId="{CABDC7C6-7AF0-4C6C-BB6F-5904BE40721E}" type="presParOf" srcId="{0D2CE0B9-09B8-4283-8276-3FEF6CF7221E}" destId="{3DE8956A-DF55-4A1A-8A8B-2E41011B086F}" srcOrd="1" destOrd="0" presId="urn:microsoft.com/office/officeart/2005/8/layout/hierarchy1"/>
    <dgm:cxn modelId="{4EA36507-5D46-4267-8075-2AB533517C56}" type="presParOf" srcId="{AB745179-40A8-4D07-BD0D-983F48F013BD}" destId="{5736FC88-D52F-4295-A1D0-D43A9AB9F78C}" srcOrd="1" destOrd="0" presId="urn:microsoft.com/office/officeart/2005/8/layout/hierarchy1"/>
    <dgm:cxn modelId="{49801EA7-574D-4FB0-950B-918CCFE0871D}" type="presParOf" srcId="{5736FC88-D52F-4295-A1D0-D43A9AB9F78C}" destId="{C19AC48B-1E21-4DEC-9596-F0659A4C65DD}" srcOrd="0" destOrd="0" presId="urn:microsoft.com/office/officeart/2005/8/layout/hierarchy1"/>
    <dgm:cxn modelId="{CA2207FD-D0B9-4835-B39B-EDC4124AEC33}" type="presParOf" srcId="{5736FC88-D52F-4295-A1D0-D43A9AB9F78C}" destId="{E7A9706B-B37D-4DA8-AEE7-D685F8A1F7BE}" srcOrd="1" destOrd="0" presId="urn:microsoft.com/office/officeart/2005/8/layout/hierarchy1"/>
    <dgm:cxn modelId="{A264A53E-64C4-45B2-B80E-ABFC7C558315}" type="presParOf" srcId="{E7A9706B-B37D-4DA8-AEE7-D685F8A1F7BE}" destId="{47B8D060-BA38-4D30-8093-0817CE6814E9}" srcOrd="0" destOrd="0" presId="urn:microsoft.com/office/officeart/2005/8/layout/hierarchy1"/>
    <dgm:cxn modelId="{77DEF209-70EF-4674-A6B2-4D321DDC16A6}" type="presParOf" srcId="{47B8D060-BA38-4D30-8093-0817CE6814E9}" destId="{70EA4053-F15D-43F0-B5AB-7B0722C565CD}" srcOrd="0" destOrd="0" presId="urn:microsoft.com/office/officeart/2005/8/layout/hierarchy1"/>
    <dgm:cxn modelId="{117F1B72-5CEA-433E-915D-2918D0D34904}" type="presParOf" srcId="{47B8D060-BA38-4D30-8093-0817CE6814E9}" destId="{D29554EC-2D87-435A-99C0-162AADA57C4E}" srcOrd="1" destOrd="0" presId="urn:microsoft.com/office/officeart/2005/8/layout/hierarchy1"/>
    <dgm:cxn modelId="{96620695-B336-4523-949B-71F24BD54BCD}" type="presParOf" srcId="{E7A9706B-B37D-4DA8-AEE7-D685F8A1F7BE}" destId="{A58B3096-61A6-41FF-A367-F5A6FD8E9C2A}" srcOrd="1" destOrd="0" presId="urn:microsoft.com/office/officeart/2005/8/layout/hierarchy1"/>
    <dgm:cxn modelId="{BFA7FD07-230F-4B15-BB76-0B0AD518C148}" type="presParOf" srcId="{5736FC88-D52F-4295-A1D0-D43A9AB9F78C}" destId="{D051FF64-E3C3-4121-BE4B-569DDF4B01A6}" srcOrd="2" destOrd="0" presId="urn:microsoft.com/office/officeart/2005/8/layout/hierarchy1"/>
    <dgm:cxn modelId="{5516C1AB-B38C-41A1-B668-333B242EA160}" type="presParOf" srcId="{5736FC88-D52F-4295-A1D0-D43A9AB9F78C}" destId="{F330F7DA-971B-4A9E-B11A-CF1EC70E36BC}" srcOrd="3" destOrd="0" presId="urn:microsoft.com/office/officeart/2005/8/layout/hierarchy1"/>
    <dgm:cxn modelId="{2C407BE2-5936-4553-A4AD-5333D6A17272}" type="presParOf" srcId="{F330F7DA-971B-4A9E-B11A-CF1EC70E36BC}" destId="{7939F2EF-9197-41BD-BA00-961C3DD8A409}" srcOrd="0" destOrd="0" presId="urn:microsoft.com/office/officeart/2005/8/layout/hierarchy1"/>
    <dgm:cxn modelId="{AC7A65F0-958B-4A64-8A87-D1EB23AB23D5}" type="presParOf" srcId="{7939F2EF-9197-41BD-BA00-961C3DD8A409}" destId="{A9C3DB93-DF60-4650-87A5-91D05E182010}" srcOrd="0" destOrd="0" presId="urn:microsoft.com/office/officeart/2005/8/layout/hierarchy1"/>
    <dgm:cxn modelId="{5DB4DF10-2045-419A-9FEB-72FCCEDC9D41}" type="presParOf" srcId="{7939F2EF-9197-41BD-BA00-961C3DD8A409}" destId="{27C32505-0B53-4FED-B4A6-2A316889B76B}" srcOrd="1" destOrd="0" presId="urn:microsoft.com/office/officeart/2005/8/layout/hierarchy1"/>
    <dgm:cxn modelId="{05B9886B-35AC-4F7A-850F-1333CFD76405}" type="presParOf" srcId="{F330F7DA-971B-4A9E-B11A-CF1EC70E36BC}" destId="{EEDD10F7-B007-402A-A31D-8C688396834C}" srcOrd="1" destOrd="0" presId="urn:microsoft.com/office/officeart/2005/8/layout/hierarchy1"/>
    <dgm:cxn modelId="{8342342F-B783-4ABB-8BB5-0C02407E27DD}" type="presParOf" srcId="{5736FC88-D52F-4295-A1D0-D43A9AB9F78C}" destId="{87AA80B0-ED2B-4374-BADC-5108A9FED02B}" srcOrd="4" destOrd="0" presId="urn:microsoft.com/office/officeart/2005/8/layout/hierarchy1"/>
    <dgm:cxn modelId="{2AA96B5A-E9B5-4484-8307-B693A97A1DFA}" type="presParOf" srcId="{5736FC88-D52F-4295-A1D0-D43A9AB9F78C}" destId="{1831CF97-8CA0-4D74-9A3A-382258F94C30}" srcOrd="5" destOrd="0" presId="urn:microsoft.com/office/officeart/2005/8/layout/hierarchy1"/>
    <dgm:cxn modelId="{22489ADE-6BE2-4E1B-9AEE-C9590B949AC9}" type="presParOf" srcId="{1831CF97-8CA0-4D74-9A3A-382258F94C30}" destId="{6FB15997-4F25-4AF4-956B-FD5B062D0256}" srcOrd="0" destOrd="0" presId="urn:microsoft.com/office/officeart/2005/8/layout/hierarchy1"/>
    <dgm:cxn modelId="{650839FD-269F-4625-9631-6AFF01CCFC45}" type="presParOf" srcId="{6FB15997-4F25-4AF4-956B-FD5B062D0256}" destId="{D2612ECF-D1F5-4C1C-B413-517C239B104D}" srcOrd="0" destOrd="0" presId="urn:microsoft.com/office/officeart/2005/8/layout/hierarchy1"/>
    <dgm:cxn modelId="{E3CE3A71-08A7-4AEE-B3D8-43C175376AC4}" type="presParOf" srcId="{6FB15997-4F25-4AF4-956B-FD5B062D0256}" destId="{B8B691F2-3E1E-4C4D-BD61-045FD0C78D0A}" srcOrd="1" destOrd="0" presId="urn:microsoft.com/office/officeart/2005/8/layout/hierarchy1"/>
    <dgm:cxn modelId="{6446AEE0-B58A-4CB9-9F46-ABE32B8CDE1D}" type="presParOf" srcId="{1831CF97-8CA0-4D74-9A3A-382258F94C30}" destId="{71D08748-F4DC-4D92-B0F0-CB279F09EBB7}" srcOrd="1" destOrd="0" presId="urn:microsoft.com/office/officeart/2005/8/layout/hierarchy1"/>
    <dgm:cxn modelId="{D026C910-C774-4A24-8FD7-AD47252BDADA}" type="presParOf" srcId="{5736FC88-D52F-4295-A1D0-D43A9AB9F78C}" destId="{E7A789AD-4E2C-44E6-A6E2-40C7FA29C95C}" srcOrd="6" destOrd="0" presId="urn:microsoft.com/office/officeart/2005/8/layout/hierarchy1"/>
    <dgm:cxn modelId="{1A5A2C80-EF56-4DE8-9820-082A69F426D3}" type="presParOf" srcId="{5736FC88-D52F-4295-A1D0-D43A9AB9F78C}" destId="{927D0A2C-C6E7-4F66-9AA7-2013709F7CC4}" srcOrd="7" destOrd="0" presId="urn:microsoft.com/office/officeart/2005/8/layout/hierarchy1"/>
    <dgm:cxn modelId="{98A31B0A-D192-4772-BA57-75F491419951}" type="presParOf" srcId="{927D0A2C-C6E7-4F66-9AA7-2013709F7CC4}" destId="{E5D7F69D-52D3-4634-9265-F51BF6F6CE37}" srcOrd="0" destOrd="0" presId="urn:microsoft.com/office/officeart/2005/8/layout/hierarchy1"/>
    <dgm:cxn modelId="{C1595DA6-9B45-46C4-9BB6-D0D7B10EBD15}" type="presParOf" srcId="{E5D7F69D-52D3-4634-9265-F51BF6F6CE37}" destId="{153281E1-3D88-4B26-89E7-DB6637374230}" srcOrd="0" destOrd="0" presId="urn:microsoft.com/office/officeart/2005/8/layout/hierarchy1"/>
    <dgm:cxn modelId="{53250D49-6576-4DC0-92F9-75A3C772D7A8}" type="presParOf" srcId="{E5D7F69D-52D3-4634-9265-F51BF6F6CE37}" destId="{2CA7654D-FE00-4863-8825-712AB09E52E2}" srcOrd="1" destOrd="0" presId="urn:microsoft.com/office/officeart/2005/8/layout/hierarchy1"/>
    <dgm:cxn modelId="{24BD947E-0894-43DD-ABF4-6AEDAA8DE0F7}" type="presParOf" srcId="{927D0A2C-C6E7-4F66-9AA7-2013709F7CC4}" destId="{CEFD002F-B587-4155-9FCD-9C1B331384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A090F9-D29B-41C0-8CEE-42BB40C5495D}" type="doc">
      <dgm:prSet loTypeId="urn:microsoft.com/office/officeart/2005/8/layout/chevron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23E807-40CA-4AE9-8990-3D514C6F3767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DCD23E1-88BC-4B42-80FC-DF483533065B}" type="parTrans" cxnId="{24AFE0C3-C196-43AB-AB56-875D6402555A}">
      <dgm:prSet/>
      <dgm:spPr/>
      <dgm:t>
        <a:bodyPr/>
        <a:lstStyle/>
        <a:p>
          <a:endParaRPr lang="ru-RU"/>
        </a:p>
      </dgm:t>
    </dgm:pt>
    <dgm:pt modelId="{240B1704-BC48-4766-B4D9-552A9A2E099F}" type="sibTrans" cxnId="{24AFE0C3-C196-43AB-AB56-875D6402555A}">
      <dgm:prSet/>
      <dgm:spPr/>
      <dgm:t>
        <a:bodyPr/>
        <a:lstStyle/>
        <a:p>
          <a:endParaRPr lang="ru-RU"/>
        </a:p>
      </dgm:t>
    </dgm:pt>
    <dgm:pt modelId="{77BF85BC-717E-40EE-B6B2-0C8B243DABE5}">
      <dgm:prSet phldrT="[Текст]" custT="1"/>
      <dgm:spPr/>
      <dgm:t>
        <a:bodyPr/>
        <a:lstStyle/>
        <a:p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целью возмещения части затрат или недополученных доходов сельскохозяйственным товаропроизводителям 596 тыс. руб.</a:t>
          </a:r>
          <a:endParaRPr lang="ru-RU" sz="17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FA5476-9AA8-4E2B-9F73-F989A0498D17}" type="parTrans" cxnId="{A4521581-3535-415B-A849-EC41AB04AE03}">
      <dgm:prSet/>
      <dgm:spPr/>
      <dgm:t>
        <a:bodyPr/>
        <a:lstStyle/>
        <a:p>
          <a:endParaRPr lang="ru-RU"/>
        </a:p>
      </dgm:t>
    </dgm:pt>
    <dgm:pt modelId="{C3A314BC-EA6A-4E6B-ABF1-E183E37DA90F}" type="sibTrans" cxnId="{A4521581-3535-415B-A849-EC41AB04AE03}">
      <dgm:prSet/>
      <dgm:spPr/>
      <dgm:t>
        <a:bodyPr/>
        <a:lstStyle/>
        <a:p>
          <a:endParaRPr lang="ru-RU"/>
        </a:p>
      </dgm:t>
    </dgm:pt>
    <dgm:pt modelId="{1A8174ED-CF85-4DCE-BC63-E89BC205BF86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76640AD-F8D8-42A2-9962-F97CA8A787E0}" type="parTrans" cxnId="{0A8BCA3C-4713-4927-A99B-466DAD144BE5}">
      <dgm:prSet/>
      <dgm:spPr/>
      <dgm:t>
        <a:bodyPr/>
        <a:lstStyle/>
        <a:p>
          <a:endParaRPr lang="ru-RU"/>
        </a:p>
      </dgm:t>
    </dgm:pt>
    <dgm:pt modelId="{CE2CD41D-6D0E-4175-AF4F-F54996051399}" type="sibTrans" cxnId="{0A8BCA3C-4713-4927-A99B-466DAD144BE5}">
      <dgm:prSet/>
      <dgm:spPr/>
      <dgm:t>
        <a:bodyPr/>
        <a:lstStyle/>
        <a:p>
          <a:endParaRPr lang="ru-RU"/>
        </a:p>
      </dgm:t>
    </dgm:pt>
    <dgm:pt modelId="{220F47C3-CC75-4019-9EF5-294507D3B25E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1441A0F-6588-4145-BB40-AD220D049FCC}" type="parTrans" cxnId="{1B7889B7-5D32-448E-8CB2-AA5462D477D1}">
      <dgm:prSet/>
      <dgm:spPr/>
      <dgm:t>
        <a:bodyPr/>
        <a:lstStyle/>
        <a:p>
          <a:endParaRPr lang="ru-RU"/>
        </a:p>
      </dgm:t>
    </dgm:pt>
    <dgm:pt modelId="{09ACCEA8-EF92-47E1-8DDB-DAD3EC031767}" type="sibTrans" cxnId="{1B7889B7-5D32-448E-8CB2-AA5462D477D1}">
      <dgm:prSet/>
      <dgm:spPr/>
      <dgm:t>
        <a:bodyPr/>
        <a:lstStyle/>
        <a:p>
          <a:endParaRPr lang="ru-RU"/>
        </a:p>
      </dgm:t>
    </dgm:pt>
    <dgm:pt modelId="{0327FF1E-2625-450B-9209-8BBB17547A04}">
      <dgm:prSet custT="1"/>
      <dgm:spPr/>
      <dgm:t>
        <a:bodyPr/>
        <a:lstStyle/>
        <a:p>
          <a:r>
            <a:rPr lang="ru-RU" sz="1750" dirty="0" smtClean="0">
              <a:latin typeface="Times New Roman" pitchFamily="18" charset="0"/>
              <a:cs typeface="Times New Roman" pitchFamily="18" charset="0"/>
            </a:rPr>
            <a:t>в целях поддержки 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развития малого и среднего предпринимательства и развития приоритетных направлений деятельности в этой области 4 млн.849 тыс.473,67 </a:t>
          </a:r>
          <a:r>
            <a:rPr lang="ru-RU" sz="1750" dirty="0" smtClean="0">
              <a:latin typeface="Times New Roman" pitchFamily="18" charset="0"/>
              <a:cs typeface="Times New Roman" pitchFamily="18" charset="0"/>
            </a:rPr>
            <a:t>руб. </a:t>
          </a:r>
          <a:endParaRPr lang="ru-RU" sz="1750" b="1" dirty="0">
            <a:latin typeface="Times New Roman" pitchFamily="18" charset="0"/>
            <a:cs typeface="Times New Roman" pitchFamily="18" charset="0"/>
          </a:endParaRPr>
        </a:p>
      </dgm:t>
    </dgm:pt>
    <dgm:pt modelId="{0B8D6AB7-ADCA-4D24-931F-44B45DE15C27}" type="parTrans" cxnId="{8FBB6069-2FD2-4A78-8A7A-0487397096B5}">
      <dgm:prSet/>
      <dgm:spPr/>
      <dgm:t>
        <a:bodyPr/>
        <a:lstStyle/>
        <a:p>
          <a:endParaRPr lang="ru-RU"/>
        </a:p>
      </dgm:t>
    </dgm:pt>
    <dgm:pt modelId="{BE83FD02-7010-4327-B416-83334F366808}" type="sibTrans" cxnId="{8FBB6069-2FD2-4A78-8A7A-0487397096B5}">
      <dgm:prSet/>
      <dgm:spPr/>
      <dgm:t>
        <a:bodyPr/>
        <a:lstStyle/>
        <a:p>
          <a:endParaRPr lang="ru-RU"/>
        </a:p>
      </dgm:t>
    </dgm:pt>
    <dgm:pt modelId="{91BB278E-2B2A-4642-8798-F55EAFB68C93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E9321C9-3A42-4E58-B5C8-F1F96D218617}" type="parTrans" cxnId="{F3B4A278-5B12-471E-AFF5-97E474A408E6}">
      <dgm:prSet/>
      <dgm:spPr/>
      <dgm:t>
        <a:bodyPr/>
        <a:lstStyle/>
        <a:p>
          <a:endParaRPr lang="ru-RU"/>
        </a:p>
      </dgm:t>
    </dgm:pt>
    <dgm:pt modelId="{8859C30B-A9D4-492C-8787-988DE88EE1CB}" type="sibTrans" cxnId="{F3B4A278-5B12-471E-AFF5-97E474A408E6}">
      <dgm:prSet/>
      <dgm:spPr/>
      <dgm:t>
        <a:bodyPr/>
        <a:lstStyle/>
        <a:p>
          <a:endParaRPr lang="ru-RU"/>
        </a:p>
      </dgm:t>
    </dgm:pt>
    <dgm:pt modelId="{D7D06544-8FAA-4512-B8DD-8BCFBEFEB098}">
      <dgm:prSet custT="1"/>
      <dgm:spPr/>
      <dgm:t>
        <a:bodyPr/>
        <a:lstStyle/>
        <a:p>
          <a:r>
            <a:rPr lang="ru-RU" sz="1750" dirty="0" smtClean="0">
              <a:latin typeface="Times New Roman" pitchFamily="18" charset="0"/>
              <a:cs typeface="Times New Roman" pitchFamily="18" charset="0"/>
            </a:rPr>
            <a:t>Югорскому оператору 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долевое финансовое обеспечение проведения капитального ремонта общего имущества в многоквартирных домах 166 тыс. 635,01 руб.</a:t>
          </a:r>
          <a:endParaRPr lang="ru-RU" sz="175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99E065-6C80-48EF-B149-DEA9266419C7}" type="parTrans" cxnId="{426BB6EC-3418-4843-8DB6-654E83E6AD1E}">
      <dgm:prSet/>
      <dgm:spPr/>
      <dgm:t>
        <a:bodyPr/>
        <a:lstStyle/>
        <a:p>
          <a:endParaRPr lang="ru-RU"/>
        </a:p>
      </dgm:t>
    </dgm:pt>
    <dgm:pt modelId="{FA3FB923-1C50-45A4-B3CD-1071C9C0B56F}" type="sibTrans" cxnId="{426BB6EC-3418-4843-8DB6-654E83E6AD1E}">
      <dgm:prSet/>
      <dgm:spPr/>
      <dgm:t>
        <a:bodyPr/>
        <a:lstStyle/>
        <a:p>
          <a:endParaRPr lang="ru-RU"/>
        </a:p>
      </dgm:t>
    </dgm:pt>
    <dgm:pt modelId="{26502A59-7E26-4C1B-A808-1C944F7A5F62}">
      <dgm:prSet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805A174-B885-495D-ABE4-7AB750C5579B}" type="parTrans" cxnId="{77011A8B-EE8B-4C29-9611-434A463B8B9B}">
      <dgm:prSet/>
      <dgm:spPr/>
      <dgm:t>
        <a:bodyPr/>
        <a:lstStyle/>
        <a:p>
          <a:endParaRPr lang="ru-RU"/>
        </a:p>
      </dgm:t>
    </dgm:pt>
    <dgm:pt modelId="{BB2CCBE2-CC4C-4259-945B-4DF712B590B3}" type="sibTrans" cxnId="{77011A8B-EE8B-4C29-9611-434A463B8B9B}">
      <dgm:prSet/>
      <dgm:spPr/>
      <dgm:t>
        <a:bodyPr/>
        <a:lstStyle/>
        <a:p>
          <a:endParaRPr lang="ru-RU"/>
        </a:p>
      </dgm:t>
    </dgm:pt>
    <dgm:pt modelId="{2049A088-B1DD-434A-85F0-D9390056E7C5}">
      <dgm:prSet custT="1"/>
      <dgm:spPr/>
      <dgm:t>
        <a:bodyPr/>
        <a:lstStyle/>
        <a:p>
          <a:r>
            <a:rPr lang="ru-RU" sz="175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капитальный ремонт систем теплоснабжения, водоснабжения и водоотведения для подготовки к </a:t>
          </a:r>
          <a:r>
            <a:rPr lang="ru-RU" sz="175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осенне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зимнему периоду в городе Покачи 5 млн. руб.</a:t>
          </a:r>
          <a:endParaRPr lang="ru-RU" sz="175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888078-E903-454B-B01B-4A96BF483D7B}" type="parTrans" cxnId="{4E8979F0-3A98-4611-985D-2C5AD86B1766}">
      <dgm:prSet/>
      <dgm:spPr/>
      <dgm:t>
        <a:bodyPr/>
        <a:lstStyle/>
        <a:p>
          <a:endParaRPr lang="ru-RU"/>
        </a:p>
      </dgm:t>
    </dgm:pt>
    <dgm:pt modelId="{47C12C0B-DD41-4959-86AF-33967FFAA29D}" type="sibTrans" cxnId="{4E8979F0-3A98-4611-985D-2C5AD86B1766}">
      <dgm:prSet/>
      <dgm:spPr/>
      <dgm:t>
        <a:bodyPr/>
        <a:lstStyle/>
        <a:p>
          <a:endParaRPr lang="ru-RU"/>
        </a:p>
      </dgm:t>
    </dgm:pt>
    <dgm:pt modelId="{1AB33F86-7B70-4D71-88AD-A58009DE0E20}">
      <dgm:prSet custT="1"/>
      <dgm:spPr/>
      <dgm:t>
        <a:bodyPr/>
        <a:lstStyle/>
        <a:p>
          <a:endParaRPr lang="ru-RU" sz="18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5D0D430-DFDD-4775-9622-1233C40DD0F0}" type="parTrans" cxnId="{E6FD4326-350D-4E30-BA51-5838383DCCCF}">
      <dgm:prSet/>
      <dgm:spPr/>
      <dgm:t>
        <a:bodyPr/>
        <a:lstStyle/>
        <a:p>
          <a:endParaRPr lang="ru-RU"/>
        </a:p>
      </dgm:t>
    </dgm:pt>
    <dgm:pt modelId="{B19F2086-A707-4136-B578-94A678D86C28}" type="sibTrans" cxnId="{E6FD4326-350D-4E30-BA51-5838383DCCCF}">
      <dgm:prSet/>
      <dgm:spPr/>
      <dgm:t>
        <a:bodyPr/>
        <a:lstStyle/>
        <a:p>
          <a:endParaRPr lang="ru-RU"/>
        </a:p>
      </dgm:t>
    </dgm:pt>
    <dgm:pt modelId="{9F527CBB-E0D1-4CDA-8473-D4E6967B3995}">
      <dgm:prSet phldrT="[Текст]" custT="1"/>
      <dgm:spPr/>
      <dgm:t>
        <a:bodyPr/>
        <a:lstStyle/>
        <a:p>
          <a:r>
            <a:rPr lang="ru-RU" sz="1750" dirty="0" smtClean="0">
              <a:latin typeface="Times New Roman" pitchFamily="18" charset="0"/>
              <a:cs typeface="Times New Roman" pitchFamily="18" charset="0"/>
            </a:rPr>
            <a:t>в целях оказания финансовой 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поддержки социально-ориентированным некоммерческим организациям в целях привлечения их к решению актуальных социальных проблем, повышения профессионализма работников и добровольцев таких организаций, доступности предоставляемых гражданам социальных услуг, укрепления институтов гражданского общества, поддержки и развития взаимодействия гражданского общества и государства 288 тыс. 081 руб. </a:t>
          </a:r>
          <a:endParaRPr lang="ru-RU" sz="17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3CF563-2F3D-4E82-98E7-F8F34AE109C3}" type="sibTrans" cxnId="{E1069A45-4E34-4EE6-A292-5723ADAC84D6}">
      <dgm:prSet/>
      <dgm:spPr/>
      <dgm:t>
        <a:bodyPr/>
        <a:lstStyle/>
        <a:p>
          <a:endParaRPr lang="ru-RU"/>
        </a:p>
      </dgm:t>
    </dgm:pt>
    <dgm:pt modelId="{90DB4183-AACC-4EF9-A84E-9A62049869C6}" type="parTrans" cxnId="{E1069A45-4E34-4EE6-A292-5723ADAC84D6}">
      <dgm:prSet/>
      <dgm:spPr/>
      <dgm:t>
        <a:bodyPr/>
        <a:lstStyle/>
        <a:p>
          <a:endParaRPr lang="ru-RU"/>
        </a:p>
      </dgm:t>
    </dgm:pt>
    <dgm:pt modelId="{6EC63A17-0910-494B-AAB6-45FDF9C6FF59}">
      <dgm:prSet custT="1"/>
      <dgm:spPr/>
      <dgm:t>
        <a:bodyPr/>
        <a:lstStyle/>
        <a:p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целях финансового обеспечения затрат в связи с оказанием услуг по водоснабжению и водоотведению  (в </a:t>
          </a:r>
          <a:r>
            <a:rPr lang="ru-RU" sz="175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т.ч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плата </a:t>
          </a:r>
          <a:r>
            <a:rPr lang="ru-RU" sz="175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концендента</a:t>
          </a:r>
          <a:r>
            <a: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16 млн.034 тыс. 433,08 руб.</a:t>
          </a:r>
          <a:endParaRPr lang="ru-RU" sz="17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AEF7C8-C3E5-4862-BA78-A84E55C7FF11}" type="sibTrans" cxnId="{A31BFD3A-6762-4128-B6A3-EAAED3B69A1E}">
      <dgm:prSet/>
      <dgm:spPr/>
      <dgm:t>
        <a:bodyPr/>
        <a:lstStyle/>
        <a:p>
          <a:endParaRPr lang="ru-RU"/>
        </a:p>
      </dgm:t>
    </dgm:pt>
    <dgm:pt modelId="{3F280EE4-AE70-4EBD-A4A5-AE9CDF473093}" type="parTrans" cxnId="{A31BFD3A-6762-4128-B6A3-EAAED3B69A1E}">
      <dgm:prSet/>
      <dgm:spPr/>
      <dgm:t>
        <a:bodyPr/>
        <a:lstStyle/>
        <a:p>
          <a:endParaRPr lang="ru-RU"/>
        </a:p>
      </dgm:t>
    </dgm:pt>
    <dgm:pt modelId="{5EB0C6A9-3954-4646-9CEC-DF2C8EC36D34}" type="pres">
      <dgm:prSet presAssocID="{CEA090F9-D29B-41C0-8CEE-42BB40C549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BE554-3567-40B2-A155-6A24F16B779D}" type="pres">
      <dgm:prSet presAssocID="{A623E807-40CA-4AE9-8990-3D514C6F3767}" presName="composite" presStyleCnt="0"/>
      <dgm:spPr/>
      <dgm:t>
        <a:bodyPr/>
        <a:lstStyle/>
        <a:p>
          <a:endParaRPr lang="ru-RU"/>
        </a:p>
      </dgm:t>
    </dgm:pt>
    <dgm:pt modelId="{FE127FE7-AA68-46E5-9744-187D02BBBCE6}" type="pres">
      <dgm:prSet presAssocID="{A623E807-40CA-4AE9-8990-3D514C6F376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78E3B-42D3-4D63-8787-2799C01B2014}" type="pres">
      <dgm:prSet presAssocID="{A623E807-40CA-4AE9-8990-3D514C6F3767}" presName="descendantText" presStyleLbl="alignAcc1" presStyleIdx="0" presStyleCnt="6" custScaleX="99951" custScaleY="121965" custLinFactNeighborX="8385" custLinFactNeighborY="6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1B805-9DD0-4299-AEC7-6263B428F03B}" type="pres">
      <dgm:prSet presAssocID="{240B1704-BC48-4766-B4D9-552A9A2E099F}" presName="sp" presStyleCnt="0"/>
      <dgm:spPr/>
      <dgm:t>
        <a:bodyPr/>
        <a:lstStyle/>
        <a:p>
          <a:endParaRPr lang="ru-RU"/>
        </a:p>
      </dgm:t>
    </dgm:pt>
    <dgm:pt modelId="{4292DC4B-D8B6-46D6-BE8F-D38F1A55A3BD}" type="pres">
      <dgm:prSet presAssocID="{1A8174ED-CF85-4DCE-BC63-E89BC205BF86}" presName="composite" presStyleCnt="0"/>
      <dgm:spPr/>
      <dgm:t>
        <a:bodyPr/>
        <a:lstStyle/>
        <a:p>
          <a:endParaRPr lang="ru-RU"/>
        </a:p>
      </dgm:t>
    </dgm:pt>
    <dgm:pt modelId="{86D89C69-7151-49DD-9072-4C3D29E55987}" type="pres">
      <dgm:prSet presAssocID="{1A8174ED-CF85-4DCE-BC63-E89BC205BF86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6156E-F909-4638-BC87-D05BCF522D1B}" type="pres">
      <dgm:prSet presAssocID="{1A8174ED-CF85-4DCE-BC63-E89BC205BF86}" presName="descendantText" presStyleLbl="alignAcc1" presStyleIdx="1" presStyleCnt="6" custScaleX="99654" custScaleY="293555" custLinFactNeighborX="43" custLinFactNeighborY="-9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21AF2-EFC1-4822-9F3D-A55C41EE120D}" type="pres">
      <dgm:prSet presAssocID="{CE2CD41D-6D0E-4175-AF4F-F54996051399}" presName="sp" presStyleCnt="0"/>
      <dgm:spPr/>
      <dgm:t>
        <a:bodyPr/>
        <a:lstStyle/>
        <a:p>
          <a:endParaRPr lang="ru-RU"/>
        </a:p>
      </dgm:t>
    </dgm:pt>
    <dgm:pt modelId="{3F1772F0-E02F-4D76-8481-310CF84119E9}" type="pres">
      <dgm:prSet presAssocID="{220F47C3-CC75-4019-9EF5-294507D3B25E}" presName="composite" presStyleCnt="0"/>
      <dgm:spPr/>
      <dgm:t>
        <a:bodyPr/>
        <a:lstStyle/>
        <a:p>
          <a:endParaRPr lang="ru-RU"/>
        </a:p>
      </dgm:t>
    </dgm:pt>
    <dgm:pt modelId="{20CCEDFD-A09E-48EB-B1B8-CA3DE44B7EE7}" type="pres">
      <dgm:prSet presAssocID="{220F47C3-CC75-4019-9EF5-294507D3B25E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BAB7A-E1A9-487B-9942-8EC561C2B90D}" type="pres">
      <dgm:prSet presAssocID="{220F47C3-CC75-4019-9EF5-294507D3B25E}" presName="descendantText" presStyleLbl="alignAcc1" presStyleIdx="2" presStyleCnt="6" custScaleY="111031" custLinFactNeighborX="1551" custLinFactNeighborY="22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4F0FC-971F-40A9-A4BF-A0504072F52B}" type="pres">
      <dgm:prSet presAssocID="{09ACCEA8-EF92-47E1-8DDB-DAD3EC031767}" presName="sp" presStyleCnt="0"/>
      <dgm:spPr/>
      <dgm:t>
        <a:bodyPr/>
        <a:lstStyle/>
        <a:p>
          <a:endParaRPr lang="ru-RU"/>
        </a:p>
      </dgm:t>
    </dgm:pt>
    <dgm:pt modelId="{100BB627-E4BE-4F9D-A11C-AE0DD024C251}" type="pres">
      <dgm:prSet presAssocID="{91BB278E-2B2A-4642-8798-F55EAFB68C93}" presName="composite" presStyleCnt="0"/>
      <dgm:spPr/>
      <dgm:t>
        <a:bodyPr/>
        <a:lstStyle/>
        <a:p>
          <a:endParaRPr lang="ru-RU"/>
        </a:p>
      </dgm:t>
    </dgm:pt>
    <dgm:pt modelId="{3085A2A6-1D4B-4D8E-B0B4-0DD6E487175C}" type="pres">
      <dgm:prSet presAssocID="{91BB278E-2B2A-4642-8798-F55EAFB68C9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7DAFD-0F0E-41BE-87D3-EEB228092DBF}" type="pres">
      <dgm:prSet presAssocID="{91BB278E-2B2A-4642-8798-F55EAFB68C93}" presName="descendantText" presStyleLbl="alignAcc1" presStyleIdx="3" presStyleCnt="6" custScaleY="14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44DC7-EBDA-45F9-8CA0-9352FCE22047}" type="pres">
      <dgm:prSet presAssocID="{8859C30B-A9D4-492C-8787-988DE88EE1CB}" presName="sp" presStyleCnt="0"/>
      <dgm:spPr/>
      <dgm:t>
        <a:bodyPr/>
        <a:lstStyle/>
        <a:p>
          <a:endParaRPr lang="ru-RU"/>
        </a:p>
      </dgm:t>
    </dgm:pt>
    <dgm:pt modelId="{2335CD19-2CB2-4AB9-B0D1-B9A54D061495}" type="pres">
      <dgm:prSet presAssocID="{26502A59-7E26-4C1B-A808-1C944F7A5F62}" presName="composite" presStyleCnt="0"/>
      <dgm:spPr/>
      <dgm:t>
        <a:bodyPr/>
        <a:lstStyle/>
        <a:p>
          <a:endParaRPr lang="ru-RU"/>
        </a:p>
      </dgm:t>
    </dgm:pt>
    <dgm:pt modelId="{01808D13-1723-4525-9EE9-41B6A8473416}" type="pres">
      <dgm:prSet presAssocID="{26502A59-7E26-4C1B-A808-1C944F7A5F62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A42CD-88D4-46C1-A499-E26929D3AF5D}" type="pres">
      <dgm:prSet presAssocID="{26502A59-7E26-4C1B-A808-1C944F7A5F62}" presName="descendantText" presStyleLbl="alignAcc1" presStyleIdx="4" presStyleCnt="6" custScaleY="135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AEF53-84F1-49C0-83C2-67C99415D6BB}" type="pres">
      <dgm:prSet presAssocID="{BB2CCBE2-CC4C-4259-945B-4DF712B590B3}" presName="sp" presStyleCnt="0"/>
      <dgm:spPr/>
      <dgm:t>
        <a:bodyPr/>
        <a:lstStyle/>
        <a:p>
          <a:endParaRPr lang="ru-RU"/>
        </a:p>
      </dgm:t>
    </dgm:pt>
    <dgm:pt modelId="{0CCFF185-BE09-46F7-A02F-C80AB8240F1A}" type="pres">
      <dgm:prSet presAssocID="{1AB33F86-7B70-4D71-88AD-A58009DE0E20}" presName="composite" presStyleCnt="0"/>
      <dgm:spPr/>
      <dgm:t>
        <a:bodyPr/>
        <a:lstStyle/>
        <a:p>
          <a:endParaRPr lang="ru-RU"/>
        </a:p>
      </dgm:t>
    </dgm:pt>
    <dgm:pt modelId="{322F2DBB-C029-4A67-B2FE-9B013D1F8567}" type="pres">
      <dgm:prSet presAssocID="{1AB33F86-7B70-4D71-88AD-A58009DE0E20}" presName="parentText" presStyleLbl="alignNode1" presStyleIdx="5" presStyleCnt="6" custLinFactNeighborX="39" custLinFactNeighborY="-19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22B9E-90E4-433F-B781-B0C967CD9718}" type="pres">
      <dgm:prSet presAssocID="{1AB33F86-7B70-4D71-88AD-A58009DE0E20}" presName="descendantText" presStyleLbl="alignAcc1" presStyleIdx="5" presStyleCnt="6" custScaleY="140258" custLinFactNeighborX="-10" custLinFactNeighborY="-3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31E564-C214-4704-8165-5E1EE4AB178C}" type="presOf" srcId="{A623E807-40CA-4AE9-8990-3D514C6F3767}" destId="{FE127FE7-AA68-46E5-9744-187D02BBBCE6}" srcOrd="0" destOrd="0" presId="urn:microsoft.com/office/officeart/2005/8/layout/chevron2"/>
    <dgm:cxn modelId="{4E8979F0-3A98-4611-985D-2C5AD86B1766}" srcId="{26502A59-7E26-4C1B-A808-1C944F7A5F62}" destId="{2049A088-B1DD-434A-85F0-D9390056E7C5}" srcOrd="0" destOrd="0" parTransId="{DC888078-E903-454B-B01B-4A96BF483D7B}" sibTransId="{47C12C0B-DD41-4959-86AF-33967FFAA29D}"/>
    <dgm:cxn modelId="{141CB475-3B41-4562-9A73-7303EDC9C885}" type="presOf" srcId="{CEA090F9-D29B-41C0-8CEE-42BB40C5495D}" destId="{5EB0C6A9-3954-4646-9CEC-DF2C8EC36D34}" srcOrd="0" destOrd="0" presId="urn:microsoft.com/office/officeart/2005/8/layout/chevron2"/>
    <dgm:cxn modelId="{24AFE0C3-C196-43AB-AB56-875D6402555A}" srcId="{CEA090F9-D29B-41C0-8CEE-42BB40C5495D}" destId="{A623E807-40CA-4AE9-8990-3D514C6F3767}" srcOrd="0" destOrd="0" parTransId="{3DCD23E1-88BC-4B42-80FC-DF483533065B}" sibTransId="{240B1704-BC48-4766-B4D9-552A9A2E099F}"/>
    <dgm:cxn modelId="{0A8BCA3C-4713-4927-A99B-466DAD144BE5}" srcId="{CEA090F9-D29B-41C0-8CEE-42BB40C5495D}" destId="{1A8174ED-CF85-4DCE-BC63-E89BC205BF86}" srcOrd="1" destOrd="0" parTransId="{976640AD-F8D8-42A2-9962-F97CA8A787E0}" sibTransId="{CE2CD41D-6D0E-4175-AF4F-F54996051399}"/>
    <dgm:cxn modelId="{EA747AEB-BA49-432A-BBA5-E5D0EA2E0DA0}" type="presOf" srcId="{26502A59-7E26-4C1B-A808-1C944F7A5F62}" destId="{01808D13-1723-4525-9EE9-41B6A8473416}" srcOrd="0" destOrd="0" presId="urn:microsoft.com/office/officeart/2005/8/layout/chevron2"/>
    <dgm:cxn modelId="{E1069A45-4E34-4EE6-A292-5723ADAC84D6}" srcId="{1A8174ED-CF85-4DCE-BC63-E89BC205BF86}" destId="{9F527CBB-E0D1-4CDA-8473-D4E6967B3995}" srcOrd="0" destOrd="0" parTransId="{90DB4183-AACC-4EF9-A84E-9A62049869C6}" sibTransId="{073CF563-2F3D-4E82-98E7-F8F34AE109C3}"/>
    <dgm:cxn modelId="{A31BFD3A-6762-4128-B6A3-EAAED3B69A1E}" srcId="{1AB33F86-7B70-4D71-88AD-A58009DE0E20}" destId="{6EC63A17-0910-494B-AAB6-45FDF9C6FF59}" srcOrd="0" destOrd="0" parTransId="{3F280EE4-AE70-4EBD-A4A5-AE9CDF473093}" sibTransId="{8AAEF7C8-C3E5-4862-BA78-A84E55C7FF11}"/>
    <dgm:cxn modelId="{8FBB6069-2FD2-4A78-8A7A-0487397096B5}" srcId="{220F47C3-CC75-4019-9EF5-294507D3B25E}" destId="{0327FF1E-2625-450B-9209-8BBB17547A04}" srcOrd="0" destOrd="0" parTransId="{0B8D6AB7-ADCA-4D24-931F-44B45DE15C27}" sibTransId="{BE83FD02-7010-4327-B416-83334F366808}"/>
    <dgm:cxn modelId="{BD9AF6F8-024F-4DEA-88A7-B26D12A9A04F}" type="presOf" srcId="{D7D06544-8FAA-4512-B8DD-8BCFBEFEB098}" destId="{2E77DAFD-0F0E-41BE-87D3-EEB228092DBF}" srcOrd="0" destOrd="0" presId="urn:microsoft.com/office/officeart/2005/8/layout/chevron2"/>
    <dgm:cxn modelId="{90AA9D23-0A57-49B8-A021-987AB6E2CC65}" type="presOf" srcId="{9F527CBB-E0D1-4CDA-8473-D4E6967B3995}" destId="{8526156E-F909-4638-BC87-D05BCF522D1B}" srcOrd="0" destOrd="0" presId="urn:microsoft.com/office/officeart/2005/8/layout/chevron2"/>
    <dgm:cxn modelId="{0D07B928-7B6B-4374-BDE4-9592334A5527}" type="presOf" srcId="{91BB278E-2B2A-4642-8798-F55EAFB68C93}" destId="{3085A2A6-1D4B-4D8E-B0B4-0DD6E487175C}" srcOrd="0" destOrd="0" presId="urn:microsoft.com/office/officeart/2005/8/layout/chevron2"/>
    <dgm:cxn modelId="{C6DA30B6-31DB-438F-B61F-42D9FE0BF63D}" type="presOf" srcId="{2049A088-B1DD-434A-85F0-D9390056E7C5}" destId="{2A2A42CD-88D4-46C1-A499-E26929D3AF5D}" srcOrd="0" destOrd="0" presId="urn:microsoft.com/office/officeart/2005/8/layout/chevron2"/>
    <dgm:cxn modelId="{78B84D0E-41FB-487C-ADE9-F5681B871463}" type="presOf" srcId="{1AB33F86-7B70-4D71-88AD-A58009DE0E20}" destId="{322F2DBB-C029-4A67-B2FE-9B013D1F8567}" srcOrd="0" destOrd="0" presId="urn:microsoft.com/office/officeart/2005/8/layout/chevron2"/>
    <dgm:cxn modelId="{1B7889B7-5D32-448E-8CB2-AA5462D477D1}" srcId="{CEA090F9-D29B-41C0-8CEE-42BB40C5495D}" destId="{220F47C3-CC75-4019-9EF5-294507D3B25E}" srcOrd="2" destOrd="0" parTransId="{21441A0F-6588-4145-BB40-AD220D049FCC}" sibTransId="{09ACCEA8-EF92-47E1-8DDB-DAD3EC031767}"/>
    <dgm:cxn modelId="{F8FB8BEB-1302-4DB4-B0B0-F3FAE8716CFC}" type="presOf" srcId="{77BF85BC-717E-40EE-B6B2-0C8B243DABE5}" destId="{51378E3B-42D3-4D63-8787-2799C01B2014}" srcOrd="0" destOrd="0" presId="urn:microsoft.com/office/officeart/2005/8/layout/chevron2"/>
    <dgm:cxn modelId="{E6FD4326-350D-4E30-BA51-5838383DCCCF}" srcId="{CEA090F9-D29B-41C0-8CEE-42BB40C5495D}" destId="{1AB33F86-7B70-4D71-88AD-A58009DE0E20}" srcOrd="5" destOrd="0" parTransId="{A5D0D430-DFDD-4775-9622-1233C40DD0F0}" sibTransId="{B19F2086-A707-4136-B578-94A678D86C28}"/>
    <dgm:cxn modelId="{96B8C1B8-1DF9-4FEC-9D9E-B0D41C7FADE1}" type="presOf" srcId="{220F47C3-CC75-4019-9EF5-294507D3B25E}" destId="{20CCEDFD-A09E-48EB-B1B8-CA3DE44B7EE7}" srcOrd="0" destOrd="0" presId="urn:microsoft.com/office/officeart/2005/8/layout/chevron2"/>
    <dgm:cxn modelId="{F3B4A278-5B12-471E-AFF5-97E474A408E6}" srcId="{CEA090F9-D29B-41C0-8CEE-42BB40C5495D}" destId="{91BB278E-2B2A-4642-8798-F55EAFB68C93}" srcOrd="3" destOrd="0" parTransId="{FE9321C9-3A42-4E58-B5C8-F1F96D218617}" sibTransId="{8859C30B-A9D4-492C-8787-988DE88EE1CB}"/>
    <dgm:cxn modelId="{337930DB-6ACE-4B53-A6C9-E7F43B8D44CB}" type="presOf" srcId="{1A8174ED-CF85-4DCE-BC63-E89BC205BF86}" destId="{86D89C69-7151-49DD-9072-4C3D29E55987}" srcOrd="0" destOrd="0" presId="urn:microsoft.com/office/officeart/2005/8/layout/chevron2"/>
    <dgm:cxn modelId="{6EFAF8EB-CDF8-4F99-9745-0B30250F41A2}" type="presOf" srcId="{0327FF1E-2625-450B-9209-8BBB17547A04}" destId="{CC0BAB7A-E1A9-487B-9942-8EC561C2B90D}" srcOrd="0" destOrd="0" presId="urn:microsoft.com/office/officeart/2005/8/layout/chevron2"/>
    <dgm:cxn modelId="{77011A8B-EE8B-4C29-9611-434A463B8B9B}" srcId="{CEA090F9-D29B-41C0-8CEE-42BB40C5495D}" destId="{26502A59-7E26-4C1B-A808-1C944F7A5F62}" srcOrd="4" destOrd="0" parTransId="{D805A174-B885-495D-ABE4-7AB750C5579B}" sibTransId="{BB2CCBE2-CC4C-4259-945B-4DF712B590B3}"/>
    <dgm:cxn modelId="{A4521581-3535-415B-A849-EC41AB04AE03}" srcId="{A623E807-40CA-4AE9-8990-3D514C6F3767}" destId="{77BF85BC-717E-40EE-B6B2-0C8B243DABE5}" srcOrd="0" destOrd="0" parTransId="{78FA5476-9AA8-4E2B-9F73-F989A0498D17}" sibTransId="{C3A314BC-EA6A-4E6B-ABF1-E183E37DA90F}"/>
    <dgm:cxn modelId="{6A991248-A031-4340-BBC1-DB9F039870CD}" type="presOf" srcId="{6EC63A17-0910-494B-AAB6-45FDF9C6FF59}" destId="{15B22B9E-90E4-433F-B781-B0C967CD9718}" srcOrd="0" destOrd="0" presId="urn:microsoft.com/office/officeart/2005/8/layout/chevron2"/>
    <dgm:cxn modelId="{426BB6EC-3418-4843-8DB6-654E83E6AD1E}" srcId="{91BB278E-2B2A-4642-8798-F55EAFB68C93}" destId="{D7D06544-8FAA-4512-B8DD-8BCFBEFEB098}" srcOrd="0" destOrd="0" parTransId="{B699E065-6C80-48EF-B149-DEA9266419C7}" sibTransId="{FA3FB923-1C50-45A4-B3CD-1071C9C0B56F}"/>
    <dgm:cxn modelId="{06191426-68F3-41FE-8713-F2A203920A98}" type="presParOf" srcId="{5EB0C6A9-3954-4646-9CEC-DF2C8EC36D34}" destId="{B8EBE554-3567-40B2-A155-6A24F16B779D}" srcOrd="0" destOrd="0" presId="urn:microsoft.com/office/officeart/2005/8/layout/chevron2"/>
    <dgm:cxn modelId="{72C698D7-D164-44D7-AF56-C8D3C43FDF70}" type="presParOf" srcId="{B8EBE554-3567-40B2-A155-6A24F16B779D}" destId="{FE127FE7-AA68-46E5-9744-187D02BBBCE6}" srcOrd="0" destOrd="0" presId="urn:microsoft.com/office/officeart/2005/8/layout/chevron2"/>
    <dgm:cxn modelId="{688348D3-F2C6-4755-AA33-DD26CBF5B236}" type="presParOf" srcId="{B8EBE554-3567-40B2-A155-6A24F16B779D}" destId="{51378E3B-42D3-4D63-8787-2799C01B2014}" srcOrd="1" destOrd="0" presId="urn:microsoft.com/office/officeart/2005/8/layout/chevron2"/>
    <dgm:cxn modelId="{9B7BFE0E-44AA-43C3-B51E-89BEC437154F}" type="presParOf" srcId="{5EB0C6A9-3954-4646-9CEC-DF2C8EC36D34}" destId="{BB81B805-9DD0-4299-AEC7-6263B428F03B}" srcOrd="1" destOrd="0" presId="urn:microsoft.com/office/officeart/2005/8/layout/chevron2"/>
    <dgm:cxn modelId="{D1F31252-53EC-4424-9DD4-F3747B6EDA2D}" type="presParOf" srcId="{5EB0C6A9-3954-4646-9CEC-DF2C8EC36D34}" destId="{4292DC4B-D8B6-46D6-BE8F-D38F1A55A3BD}" srcOrd="2" destOrd="0" presId="urn:microsoft.com/office/officeart/2005/8/layout/chevron2"/>
    <dgm:cxn modelId="{636A549A-4100-4034-83E1-B21C7227A718}" type="presParOf" srcId="{4292DC4B-D8B6-46D6-BE8F-D38F1A55A3BD}" destId="{86D89C69-7151-49DD-9072-4C3D29E55987}" srcOrd="0" destOrd="0" presId="urn:microsoft.com/office/officeart/2005/8/layout/chevron2"/>
    <dgm:cxn modelId="{C1157A0F-0E3F-4999-B323-6A324536BF26}" type="presParOf" srcId="{4292DC4B-D8B6-46D6-BE8F-D38F1A55A3BD}" destId="{8526156E-F909-4638-BC87-D05BCF522D1B}" srcOrd="1" destOrd="0" presId="urn:microsoft.com/office/officeart/2005/8/layout/chevron2"/>
    <dgm:cxn modelId="{96C01735-A3B8-4E8F-9E73-9F4B94686FC7}" type="presParOf" srcId="{5EB0C6A9-3954-4646-9CEC-DF2C8EC36D34}" destId="{32B21AF2-EFC1-4822-9F3D-A55C41EE120D}" srcOrd="3" destOrd="0" presId="urn:microsoft.com/office/officeart/2005/8/layout/chevron2"/>
    <dgm:cxn modelId="{79D8A570-DF7C-4E01-B77E-31EC242B604B}" type="presParOf" srcId="{5EB0C6A9-3954-4646-9CEC-DF2C8EC36D34}" destId="{3F1772F0-E02F-4D76-8481-310CF84119E9}" srcOrd="4" destOrd="0" presId="urn:microsoft.com/office/officeart/2005/8/layout/chevron2"/>
    <dgm:cxn modelId="{9CAD9234-D386-4223-A3F3-0AE6637BD6EC}" type="presParOf" srcId="{3F1772F0-E02F-4D76-8481-310CF84119E9}" destId="{20CCEDFD-A09E-48EB-B1B8-CA3DE44B7EE7}" srcOrd="0" destOrd="0" presId="urn:microsoft.com/office/officeart/2005/8/layout/chevron2"/>
    <dgm:cxn modelId="{9CD3F5FD-9E7D-469C-AB13-01BB3CA26EF9}" type="presParOf" srcId="{3F1772F0-E02F-4D76-8481-310CF84119E9}" destId="{CC0BAB7A-E1A9-487B-9942-8EC561C2B90D}" srcOrd="1" destOrd="0" presId="urn:microsoft.com/office/officeart/2005/8/layout/chevron2"/>
    <dgm:cxn modelId="{488BEFFF-1182-4F1A-AEB1-248ED4762F5B}" type="presParOf" srcId="{5EB0C6A9-3954-4646-9CEC-DF2C8EC36D34}" destId="{9614F0FC-971F-40A9-A4BF-A0504072F52B}" srcOrd="5" destOrd="0" presId="urn:microsoft.com/office/officeart/2005/8/layout/chevron2"/>
    <dgm:cxn modelId="{FC3CFB5A-B9FB-40F1-9A56-81A04FD588DC}" type="presParOf" srcId="{5EB0C6A9-3954-4646-9CEC-DF2C8EC36D34}" destId="{100BB627-E4BE-4F9D-A11C-AE0DD024C251}" srcOrd="6" destOrd="0" presId="urn:microsoft.com/office/officeart/2005/8/layout/chevron2"/>
    <dgm:cxn modelId="{B970D185-9495-4327-B119-2BEC86154BAF}" type="presParOf" srcId="{100BB627-E4BE-4F9D-A11C-AE0DD024C251}" destId="{3085A2A6-1D4B-4D8E-B0B4-0DD6E487175C}" srcOrd="0" destOrd="0" presId="urn:microsoft.com/office/officeart/2005/8/layout/chevron2"/>
    <dgm:cxn modelId="{85183171-1920-44F0-BF06-19B977DC4B1E}" type="presParOf" srcId="{100BB627-E4BE-4F9D-A11C-AE0DD024C251}" destId="{2E77DAFD-0F0E-41BE-87D3-EEB228092DBF}" srcOrd="1" destOrd="0" presId="urn:microsoft.com/office/officeart/2005/8/layout/chevron2"/>
    <dgm:cxn modelId="{7B237802-D753-4A03-8F7C-124EC39CCBBF}" type="presParOf" srcId="{5EB0C6A9-3954-4646-9CEC-DF2C8EC36D34}" destId="{6C944DC7-EBDA-45F9-8CA0-9352FCE22047}" srcOrd="7" destOrd="0" presId="urn:microsoft.com/office/officeart/2005/8/layout/chevron2"/>
    <dgm:cxn modelId="{505D34AB-373A-40DB-8A45-E65F290A9DC6}" type="presParOf" srcId="{5EB0C6A9-3954-4646-9CEC-DF2C8EC36D34}" destId="{2335CD19-2CB2-4AB9-B0D1-B9A54D061495}" srcOrd="8" destOrd="0" presId="urn:microsoft.com/office/officeart/2005/8/layout/chevron2"/>
    <dgm:cxn modelId="{A596D26C-4145-4C9A-99BE-167271BC9B7F}" type="presParOf" srcId="{2335CD19-2CB2-4AB9-B0D1-B9A54D061495}" destId="{01808D13-1723-4525-9EE9-41B6A8473416}" srcOrd="0" destOrd="0" presId="urn:microsoft.com/office/officeart/2005/8/layout/chevron2"/>
    <dgm:cxn modelId="{9066741D-9E11-47AD-93C4-A5124E52977E}" type="presParOf" srcId="{2335CD19-2CB2-4AB9-B0D1-B9A54D061495}" destId="{2A2A42CD-88D4-46C1-A499-E26929D3AF5D}" srcOrd="1" destOrd="0" presId="urn:microsoft.com/office/officeart/2005/8/layout/chevron2"/>
    <dgm:cxn modelId="{7A1AD44A-63D2-443B-831E-3E3295FAE86E}" type="presParOf" srcId="{5EB0C6A9-3954-4646-9CEC-DF2C8EC36D34}" destId="{6C7AEF53-84F1-49C0-83C2-67C99415D6BB}" srcOrd="9" destOrd="0" presId="urn:microsoft.com/office/officeart/2005/8/layout/chevron2"/>
    <dgm:cxn modelId="{22F32792-8013-4F26-8A95-E3A165A6B355}" type="presParOf" srcId="{5EB0C6A9-3954-4646-9CEC-DF2C8EC36D34}" destId="{0CCFF185-BE09-46F7-A02F-C80AB8240F1A}" srcOrd="10" destOrd="0" presId="urn:microsoft.com/office/officeart/2005/8/layout/chevron2"/>
    <dgm:cxn modelId="{58C49359-A532-4647-A970-E3A13D019A34}" type="presParOf" srcId="{0CCFF185-BE09-46F7-A02F-C80AB8240F1A}" destId="{322F2DBB-C029-4A67-B2FE-9B013D1F8567}" srcOrd="0" destOrd="0" presId="urn:microsoft.com/office/officeart/2005/8/layout/chevron2"/>
    <dgm:cxn modelId="{70394624-BF4A-455D-A3AB-BCA24FB7B5AE}" type="presParOf" srcId="{0CCFF185-BE09-46F7-A02F-C80AB8240F1A}" destId="{15B22B9E-90E4-433F-B781-B0C967CD97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0DFCB68-DCA9-4700-AD0C-1D6F00C224F4}" type="doc">
      <dgm:prSet loTypeId="urn:diagrams.loki3.com/TabbedArc+Icon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6A51233-41CD-4715-97CD-41E16EBFACF7}">
      <dgm:prSet phldrT="[Текст]" custT="1"/>
      <dgm:spPr/>
      <dgm:t>
        <a:bodyPr/>
        <a:lstStyle/>
        <a:p>
          <a:pPr algn="ctr"/>
          <a:r>
            <a: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Модельные муниципальные программы</a:t>
          </a:r>
          <a:endParaRPr lang="ru-RU" sz="3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7CB90-106D-4ADA-BF95-881D41E9B014}" type="parTrans" cxnId="{1939850A-DFC3-470F-BBAB-2DA9408326E0}">
      <dgm:prSet/>
      <dgm:spPr/>
      <dgm:t>
        <a:bodyPr/>
        <a:lstStyle/>
        <a:p>
          <a:endParaRPr lang="ru-RU"/>
        </a:p>
      </dgm:t>
    </dgm:pt>
    <dgm:pt modelId="{9052126C-9F17-4CCF-B399-C6EB2359B1A9}" type="sibTrans" cxnId="{1939850A-DFC3-470F-BBAB-2DA9408326E0}">
      <dgm:prSet/>
      <dgm:spPr/>
      <dgm:t>
        <a:bodyPr/>
        <a:lstStyle/>
        <a:p>
          <a:endParaRPr lang="ru-RU"/>
        </a:p>
      </dgm:t>
    </dgm:pt>
    <dgm:pt modelId="{AF160138-3432-4802-98C3-864E42E2E34D}">
      <dgm:prSet phldrT="[Текст]"/>
      <dgm:spPr/>
      <dgm:t>
        <a:bodyPr/>
        <a:lstStyle/>
        <a:p>
          <a:pPr algn="l"/>
          <a:r>
            <a: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содержание ОМСУ в одной муниципальной программе</a:t>
          </a:r>
          <a:endParaRPr lang="ru-RU" sz="3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33962-47E7-46CD-9880-4DF7E4F66BD3}" type="parTrans" cxnId="{8D9C448C-35A1-49E2-A3F2-7B4BAC7CB86B}">
      <dgm:prSet/>
      <dgm:spPr/>
      <dgm:t>
        <a:bodyPr/>
        <a:lstStyle/>
        <a:p>
          <a:endParaRPr lang="ru-RU"/>
        </a:p>
      </dgm:t>
    </dgm:pt>
    <dgm:pt modelId="{A6FA0584-864A-42BF-B57A-1603251C1E35}" type="sibTrans" cxnId="{8D9C448C-35A1-49E2-A3F2-7B4BAC7CB86B}">
      <dgm:prSet/>
      <dgm:spPr/>
      <dgm:t>
        <a:bodyPr/>
        <a:lstStyle/>
        <a:p>
          <a:endParaRPr lang="ru-RU"/>
        </a:p>
      </dgm:t>
    </dgm:pt>
    <dgm:pt modelId="{94CEAD6F-FA55-4A48-907D-548EE0FB328D}">
      <dgm:prSet phldrT="[Текст]"/>
      <dgm:spPr/>
      <dgm:t>
        <a:bodyPr/>
        <a:lstStyle/>
        <a:p>
          <a:pPr algn="l"/>
          <a:r>
            <a: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действия программ на 2019-2030 годы</a:t>
          </a:r>
          <a:endParaRPr lang="ru-RU" sz="3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A41DE8-B634-4C34-9247-5B340B953119}" type="parTrans" cxnId="{51AACEE9-B16D-4B94-8587-59B3A0FD9BAF}">
      <dgm:prSet/>
      <dgm:spPr/>
      <dgm:t>
        <a:bodyPr/>
        <a:lstStyle/>
        <a:p>
          <a:endParaRPr lang="ru-RU"/>
        </a:p>
      </dgm:t>
    </dgm:pt>
    <dgm:pt modelId="{FEB660A8-077E-40E8-940B-95286E3A8BE1}" type="sibTrans" cxnId="{51AACEE9-B16D-4B94-8587-59B3A0FD9BAF}">
      <dgm:prSet/>
      <dgm:spPr/>
      <dgm:t>
        <a:bodyPr/>
        <a:lstStyle/>
        <a:p>
          <a:endParaRPr lang="ru-RU"/>
        </a:p>
      </dgm:t>
    </dgm:pt>
    <dgm:pt modelId="{A8919960-A9EF-48DC-AD8A-DC14D27F4956}">
      <dgm:prSet phldrT="[Текст]"/>
      <dgm:spPr/>
      <dgm:t>
        <a:bodyPr/>
        <a:lstStyle/>
        <a:p>
          <a:pPr algn="l"/>
          <a:r>
            <a: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 «новый формат» муниципальной программы по аналогии с «модельной государственной программой ХМАО - Югры»</a:t>
          </a:r>
          <a:endParaRPr lang="ru-RU" sz="3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4CE8F9-91BC-4C11-BDB5-4317E460C8DC}" type="parTrans" cxnId="{BED15DC3-4CF3-48E6-AD0F-777BD4ADF264}">
      <dgm:prSet/>
      <dgm:spPr/>
      <dgm:t>
        <a:bodyPr/>
        <a:lstStyle/>
        <a:p>
          <a:endParaRPr lang="ru-RU"/>
        </a:p>
      </dgm:t>
    </dgm:pt>
    <dgm:pt modelId="{F8E005E3-9920-430E-9175-1B97DA23ADBA}" type="sibTrans" cxnId="{BED15DC3-4CF3-48E6-AD0F-777BD4ADF264}">
      <dgm:prSet/>
      <dgm:spPr/>
      <dgm:t>
        <a:bodyPr/>
        <a:lstStyle/>
        <a:p>
          <a:endParaRPr lang="ru-RU"/>
        </a:p>
      </dgm:t>
    </dgm:pt>
    <dgm:pt modelId="{9054D05A-16D5-4CCF-8261-08E25C5CAC06}" type="pres">
      <dgm:prSet presAssocID="{50DFCB68-DCA9-4700-AD0C-1D6F00C224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82B1E2-66E9-4823-AC75-02F7F895D2B2}" type="pres">
      <dgm:prSet presAssocID="{E6A51233-41CD-4715-97CD-41E16EBFACF7}" presName="one" presStyleLbl="node1" presStyleIdx="0" presStyleCnt="1" custScaleX="110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5E120-98DE-463D-A2DB-6C595092DA91}" type="presOf" srcId="{50DFCB68-DCA9-4700-AD0C-1D6F00C224F4}" destId="{9054D05A-16D5-4CCF-8261-08E25C5CAC06}" srcOrd="0" destOrd="0" presId="urn:diagrams.loki3.com/TabbedArc+Icon"/>
    <dgm:cxn modelId="{5DE2A037-4C69-438F-AEF6-952FF3E52908}" type="presOf" srcId="{A8919960-A9EF-48DC-AD8A-DC14D27F4956}" destId="{F982B1E2-66E9-4823-AC75-02F7F895D2B2}" srcOrd="0" destOrd="1" presId="urn:diagrams.loki3.com/TabbedArc+Icon"/>
    <dgm:cxn modelId="{E38E0681-066F-43B8-8946-FAC1E5FE7C12}" type="presOf" srcId="{AF160138-3432-4802-98C3-864E42E2E34D}" destId="{F982B1E2-66E9-4823-AC75-02F7F895D2B2}" srcOrd="0" destOrd="3" presId="urn:diagrams.loki3.com/TabbedArc+Icon"/>
    <dgm:cxn modelId="{463D0FB5-CDA7-4E5A-B13B-C57A37F7C68F}" type="presOf" srcId="{E6A51233-41CD-4715-97CD-41E16EBFACF7}" destId="{F982B1E2-66E9-4823-AC75-02F7F895D2B2}" srcOrd="0" destOrd="0" presId="urn:diagrams.loki3.com/TabbedArc+Icon"/>
    <dgm:cxn modelId="{B3B3394F-B52E-4600-BBBB-950652988277}" type="presOf" srcId="{94CEAD6F-FA55-4A48-907D-548EE0FB328D}" destId="{F982B1E2-66E9-4823-AC75-02F7F895D2B2}" srcOrd="0" destOrd="2" presId="urn:diagrams.loki3.com/TabbedArc+Icon"/>
    <dgm:cxn modelId="{1939850A-DFC3-470F-BBAB-2DA9408326E0}" srcId="{50DFCB68-DCA9-4700-AD0C-1D6F00C224F4}" destId="{E6A51233-41CD-4715-97CD-41E16EBFACF7}" srcOrd="0" destOrd="0" parTransId="{C8E7CB90-106D-4ADA-BF95-881D41E9B014}" sibTransId="{9052126C-9F17-4CCF-B399-C6EB2359B1A9}"/>
    <dgm:cxn modelId="{8D9C448C-35A1-49E2-A3F2-7B4BAC7CB86B}" srcId="{E6A51233-41CD-4715-97CD-41E16EBFACF7}" destId="{AF160138-3432-4802-98C3-864E42E2E34D}" srcOrd="2" destOrd="0" parTransId="{7C133962-47E7-46CD-9880-4DF7E4F66BD3}" sibTransId="{A6FA0584-864A-42BF-B57A-1603251C1E35}"/>
    <dgm:cxn modelId="{BED15DC3-4CF3-48E6-AD0F-777BD4ADF264}" srcId="{E6A51233-41CD-4715-97CD-41E16EBFACF7}" destId="{A8919960-A9EF-48DC-AD8A-DC14D27F4956}" srcOrd="0" destOrd="0" parTransId="{CE4CE8F9-91BC-4C11-BDB5-4317E460C8DC}" sibTransId="{F8E005E3-9920-430E-9175-1B97DA23ADBA}"/>
    <dgm:cxn modelId="{51AACEE9-B16D-4B94-8587-59B3A0FD9BAF}" srcId="{E6A51233-41CD-4715-97CD-41E16EBFACF7}" destId="{94CEAD6F-FA55-4A48-907D-548EE0FB328D}" srcOrd="1" destOrd="0" parTransId="{FDA41DE8-B634-4C34-9247-5B340B953119}" sibTransId="{FEB660A8-077E-40E8-940B-95286E3A8BE1}"/>
    <dgm:cxn modelId="{670D22B9-9B14-4F5D-B894-F02E47242442}" type="presParOf" srcId="{9054D05A-16D5-4CCF-8261-08E25C5CAC06}" destId="{F982B1E2-66E9-4823-AC75-02F7F895D2B2}" srcOrd="0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08938-9FD9-41D5-BD1B-6FC68296346D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9ABDD-470C-4854-BAC8-359A0B46D958}">
      <dgm:prSet custT="1"/>
      <dgm:spPr/>
      <dgm:t>
        <a:bodyPr/>
        <a:lstStyle/>
        <a:p>
          <a:r>
            <a:rPr lang="ru-RU" sz="2200" b="1" u="none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dirty="0"/>
        </a:p>
      </dgm:t>
    </dgm:pt>
    <dgm:pt modelId="{0A95EF78-9BD4-42EC-921D-A3A103E3E358}" type="parTrans" cxnId="{7AE55EC0-4AF1-44B4-8C6B-4A0379A0BE10}">
      <dgm:prSet/>
      <dgm:spPr/>
      <dgm:t>
        <a:bodyPr/>
        <a:lstStyle/>
        <a:p>
          <a:endParaRPr lang="ru-RU"/>
        </a:p>
      </dgm:t>
    </dgm:pt>
    <dgm:pt modelId="{09525015-2C55-4647-88AD-A43A6BAD367D}" type="sibTrans" cxnId="{7AE55EC0-4AF1-44B4-8C6B-4A0379A0BE10}">
      <dgm:prSet/>
      <dgm:spPr/>
      <dgm:t>
        <a:bodyPr/>
        <a:lstStyle/>
        <a:p>
          <a:endParaRPr lang="ru-RU"/>
        </a:p>
      </dgm:t>
    </dgm:pt>
    <dgm:pt modelId="{82611DD7-A5DB-4EC0-A1F5-D950707FE792}">
      <dgm:prSet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сохранение и наращивание налогового потенциала в целях обеспечения роста доходной части бюджета города Покачи, в том числе за счет изыскания дополнительных резервов доходного потенциала местного бюджета и снижения налоговой задолженности</a:t>
          </a:r>
          <a:endParaRPr lang="ru-RU" sz="1600" dirty="0"/>
        </a:p>
      </dgm:t>
    </dgm:pt>
    <dgm:pt modelId="{829AF54C-7982-457C-B803-F1C3035D8F68}" type="parTrans" cxnId="{7C0DF4DA-1B3C-402D-A4D2-1CAADD97AB75}">
      <dgm:prSet/>
      <dgm:spPr/>
      <dgm:t>
        <a:bodyPr/>
        <a:lstStyle/>
        <a:p>
          <a:endParaRPr lang="ru-RU"/>
        </a:p>
      </dgm:t>
    </dgm:pt>
    <dgm:pt modelId="{669ABBF4-19FD-4C63-9733-711FC38836C1}" type="sibTrans" cxnId="{7C0DF4DA-1B3C-402D-A4D2-1CAADD97AB75}">
      <dgm:prSet/>
      <dgm:spPr/>
      <dgm:t>
        <a:bodyPr/>
        <a:lstStyle/>
        <a:p>
          <a:endParaRPr lang="ru-RU"/>
        </a:p>
      </dgm:t>
    </dgm:pt>
    <dgm:pt modelId="{BA5C6B22-5F5A-4B88-82D7-0E3F9908A718}">
      <dgm:prSet custT="1"/>
      <dgm:spPr/>
      <dgm:t>
        <a:bodyPr/>
        <a:lstStyle/>
        <a:p>
          <a:r>
            <a:rPr lang="ru-RU" sz="2200" b="1" u="none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dirty="0"/>
        </a:p>
      </dgm:t>
    </dgm:pt>
    <dgm:pt modelId="{F3619C0C-0C6F-4040-925C-CC575E7F100F}" type="parTrans" cxnId="{7A3EF2D5-5E0E-40E0-99EA-14578240C7C7}">
      <dgm:prSet/>
      <dgm:spPr/>
      <dgm:t>
        <a:bodyPr/>
        <a:lstStyle/>
        <a:p>
          <a:endParaRPr lang="ru-RU"/>
        </a:p>
      </dgm:t>
    </dgm:pt>
    <dgm:pt modelId="{09B74522-F6C9-4610-BEE4-9441964C26E5}" type="sibTrans" cxnId="{7A3EF2D5-5E0E-40E0-99EA-14578240C7C7}">
      <dgm:prSet/>
      <dgm:spPr/>
      <dgm:t>
        <a:bodyPr/>
        <a:lstStyle/>
        <a:p>
          <a:endParaRPr lang="ru-RU"/>
        </a:p>
      </dgm:t>
    </dgm:pt>
    <dgm:pt modelId="{C3B85FD1-21EA-49FB-85F3-C802467A1097}">
      <dgm:prSet/>
      <dgm:spPr/>
      <dgm:t>
        <a:bodyPr/>
        <a:lstStyle/>
        <a:p>
          <a:pPr algn="just"/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установление налоговых льгот по местным налогам с учетом оценки их бюджетной, экономической и социальной эффективности;</a:t>
          </a:r>
          <a:endParaRPr lang="ru-RU" dirty="0"/>
        </a:p>
      </dgm:t>
    </dgm:pt>
    <dgm:pt modelId="{F5CBB23E-38A1-47FF-86A5-F735A3EA21BB}" type="parTrans" cxnId="{65FE58B7-7274-43E4-812C-257A86D1DA97}">
      <dgm:prSet/>
      <dgm:spPr/>
      <dgm:t>
        <a:bodyPr/>
        <a:lstStyle/>
        <a:p>
          <a:endParaRPr lang="ru-RU"/>
        </a:p>
      </dgm:t>
    </dgm:pt>
    <dgm:pt modelId="{C16685CB-4B02-4C03-9BC1-843D7ACFF4AA}" type="sibTrans" cxnId="{65FE58B7-7274-43E4-812C-257A86D1DA97}">
      <dgm:prSet/>
      <dgm:spPr/>
      <dgm:t>
        <a:bodyPr/>
        <a:lstStyle/>
        <a:p>
          <a:endParaRPr lang="ru-RU"/>
        </a:p>
      </dgm:t>
    </dgm:pt>
    <dgm:pt modelId="{2CC0F694-22AA-4F06-B082-7999A4E4BF2B}">
      <dgm:prSet/>
      <dgm:spPr/>
      <dgm:t>
        <a:bodyPr/>
        <a:lstStyle/>
        <a:p>
          <a:pPr algn="just"/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совершенствование налогового законодательства муниципального уровня с учетом изменившихся экономических условий, а также изменений в налоговом законодательстве Российской Федерации и автономного округа;</a:t>
          </a:r>
          <a:endParaRPr lang="ru-RU" dirty="0" smtClean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F17A3647-135F-4E20-BDD6-F74457CE7E99}" type="parTrans" cxnId="{2410FA2A-F49B-4363-B446-828BE6BE020F}">
      <dgm:prSet/>
      <dgm:spPr/>
      <dgm:t>
        <a:bodyPr/>
        <a:lstStyle/>
        <a:p>
          <a:endParaRPr lang="ru-RU"/>
        </a:p>
      </dgm:t>
    </dgm:pt>
    <dgm:pt modelId="{720E4F0D-834A-4300-BB41-A0D63EE273DA}" type="sibTrans" cxnId="{2410FA2A-F49B-4363-B446-828BE6BE020F}">
      <dgm:prSet/>
      <dgm:spPr/>
      <dgm:t>
        <a:bodyPr/>
        <a:lstStyle/>
        <a:p>
          <a:endParaRPr lang="ru-RU"/>
        </a:p>
      </dgm:t>
    </dgm:pt>
    <dgm:pt modelId="{ECAD2B8C-BFC5-49A7-8E2F-08C365F27DEA}">
      <dgm:prSet/>
      <dgm:spPr/>
      <dgm:t>
        <a:bodyPr/>
        <a:lstStyle/>
        <a:p>
          <a:pPr algn="just"/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взаимодействие с налогоплательщиками, направленное на соблюдение налоговой дисциплины и предупреждение уклонения от уплаты платежей в бюджеты всех уровней: проведение информационной кампании по разъяснительной работе среди населения о необходимости своевременного исполнения обязанности по уплате налогов</a:t>
          </a:r>
          <a:endParaRPr lang="ru-RU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53BA0900-4476-4D0C-B166-1AC7EF5FE8C1}" type="parTrans" cxnId="{B8825559-6869-44E7-9A2C-19BB9C7A128D}">
      <dgm:prSet/>
      <dgm:spPr/>
      <dgm:t>
        <a:bodyPr/>
        <a:lstStyle/>
        <a:p>
          <a:endParaRPr lang="ru-RU"/>
        </a:p>
      </dgm:t>
    </dgm:pt>
    <dgm:pt modelId="{0F0154C9-906B-4AFF-B4C8-119D758103E7}" type="sibTrans" cxnId="{B8825559-6869-44E7-9A2C-19BB9C7A128D}">
      <dgm:prSet/>
      <dgm:spPr/>
      <dgm:t>
        <a:bodyPr/>
        <a:lstStyle/>
        <a:p>
          <a:endParaRPr lang="ru-RU"/>
        </a:p>
      </dgm:t>
    </dgm:pt>
    <dgm:pt modelId="{E9669442-A103-426B-88B6-EB4924CCD903}" type="pres">
      <dgm:prSet presAssocID="{EB608938-9FD9-41D5-BD1B-6FC6829634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C7C54-EE23-41D7-9742-C0703CD6AF05}" type="pres">
      <dgm:prSet presAssocID="{9709ABDD-470C-4854-BAC8-359A0B46D958}" presName="parentLin" presStyleCnt="0"/>
      <dgm:spPr/>
      <dgm:t>
        <a:bodyPr/>
        <a:lstStyle/>
        <a:p>
          <a:endParaRPr lang="ru-RU"/>
        </a:p>
      </dgm:t>
    </dgm:pt>
    <dgm:pt modelId="{B917CAD7-301C-4F99-95F2-6C17609E9D9E}" type="pres">
      <dgm:prSet presAssocID="{9709ABDD-470C-4854-BAC8-359A0B46D95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DF31B73-ED26-4424-AC7E-35CF20B3CEBE}" type="pres">
      <dgm:prSet presAssocID="{9709ABDD-470C-4854-BAC8-359A0B46D958}" presName="parentText" presStyleLbl="node1" presStyleIdx="0" presStyleCnt="2" custScaleY="74710" custLinFactNeighborX="-11982" custLinFactNeighborY="-51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17D64-F53F-40DA-8C88-814E12FE86E9}" type="pres">
      <dgm:prSet presAssocID="{9709ABDD-470C-4854-BAC8-359A0B46D958}" presName="negativeSpace" presStyleCnt="0"/>
      <dgm:spPr/>
      <dgm:t>
        <a:bodyPr/>
        <a:lstStyle/>
        <a:p>
          <a:endParaRPr lang="ru-RU"/>
        </a:p>
      </dgm:t>
    </dgm:pt>
    <dgm:pt modelId="{830C79E7-F4F5-4E26-8268-CD2F3EDF4014}" type="pres">
      <dgm:prSet presAssocID="{9709ABDD-470C-4854-BAC8-359A0B46D958}" presName="childText" presStyleLbl="conFgAcc1" presStyleIdx="0" presStyleCnt="2" custLinFactNeighborX="-15" custLinFactNeighborY="-87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E5971-6786-4F05-8C9C-4C701D430053}" type="pres">
      <dgm:prSet presAssocID="{09525015-2C55-4647-88AD-A43A6BAD367D}" presName="spaceBetweenRectangles" presStyleCnt="0"/>
      <dgm:spPr/>
      <dgm:t>
        <a:bodyPr/>
        <a:lstStyle/>
        <a:p>
          <a:endParaRPr lang="ru-RU"/>
        </a:p>
      </dgm:t>
    </dgm:pt>
    <dgm:pt modelId="{16A5F521-E7F9-4885-B477-A88872288C30}" type="pres">
      <dgm:prSet presAssocID="{BA5C6B22-5F5A-4B88-82D7-0E3F9908A718}" presName="parentLin" presStyleCnt="0"/>
      <dgm:spPr/>
      <dgm:t>
        <a:bodyPr/>
        <a:lstStyle/>
        <a:p>
          <a:endParaRPr lang="ru-RU"/>
        </a:p>
      </dgm:t>
    </dgm:pt>
    <dgm:pt modelId="{722174BE-664A-4657-B91F-AC84594BB1D4}" type="pres">
      <dgm:prSet presAssocID="{BA5C6B22-5F5A-4B88-82D7-0E3F9908A71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44A2CA1-F302-4330-AD20-FC30F709C3E1}" type="pres">
      <dgm:prSet presAssocID="{BA5C6B22-5F5A-4B88-82D7-0E3F9908A718}" presName="parentText" presStyleLbl="node1" presStyleIdx="1" presStyleCnt="2" custScaleY="90738" custLinFactNeighborX="5682" custLinFactNeighborY="-21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BA04-E009-458A-BFE1-9FE45BDEC4CE}" type="pres">
      <dgm:prSet presAssocID="{BA5C6B22-5F5A-4B88-82D7-0E3F9908A718}" presName="negativeSpace" presStyleCnt="0"/>
      <dgm:spPr/>
      <dgm:t>
        <a:bodyPr/>
        <a:lstStyle/>
        <a:p>
          <a:endParaRPr lang="ru-RU"/>
        </a:p>
      </dgm:t>
    </dgm:pt>
    <dgm:pt modelId="{721D6EC1-9962-45CE-A9B2-246FC01C5804}" type="pres">
      <dgm:prSet presAssocID="{BA5C6B22-5F5A-4B88-82D7-0E3F9908A718}" presName="childText" presStyleLbl="conFgAcc1" presStyleIdx="1" presStyleCnt="2" custLinFactNeighborX="-15" custLinFactNeighborY="-64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25559-6869-44E7-9A2C-19BB9C7A128D}" srcId="{BA5C6B22-5F5A-4B88-82D7-0E3F9908A718}" destId="{ECAD2B8C-BFC5-49A7-8E2F-08C365F27DEA}" srcOrd="2" destOrd="0" parTransId="{53BA0900-4476-4D0C-B166-1AC7EF5FE8C1}" sibTransId="{0F0154C9-906B-4AFF-B4C8-119D758103E7}"/>
    <dgm:cxn modelId="{3A835EC1-009A-4909-8C2C-6EB2F18D2E6A}" type="presOf" srcId="{9709ABDD-470C-4854-BAC8-359A0B46D958}" destId="{B917CAD7-301C-4F99-95F2-6C17609E9D9E}" srcOrd="0" destOrd="0" presId="urn:microsoft.com/office/officeart/2005/8/layout/list1"/>
    <dgm:cxn modelId="{9687C444-EE88-4DA1-8BF6-AAD3E776BAFA}" type="presOf" srcId="{BA5C6B22-5F5A-4B88-82D7-0E3F9908A718}" destId="{C44A2CA1-F302-4330-AD20-FC30F709C3E1}" srcOrd="1" destOrd="0" presId="urn:microsoft.com/office/officeart/2005/8/layout/list1"/>
    <dgm:cxn modelId="{B087574B-EB6C-4274-880E-18913B03B88B}" type="presOf" srcId="{82611DD7-A5DB-4EC0-A1F5-D950707FE792}" destId="{830C79E7-F4F5-4E26-8268-CD2F3EDF4014}" srcOrd="0" destOrd="0" presId="urn:microsoft.com/office/officeart/2005/8/layout/list1"/>
    <dgm:cxn modelId="{5060133B-243C-4FD5-B5C7-32C78BE17051}" type="presOf" srcId="{C3B85FD1-21EA-49FB-85F3-C802467A1097}" destId="{721D6EC1-9962-45CE-A9B2-246FC01C5804}" srcOrd="0" destOrd="0" presId="urn:microsoft.com/office/officeart/2005/8/layout/list1"/>
    <dgm:cxn modelId="{8CE2FC7E-8F53-48D1-9F2D-F2D6E644F850}" type="presOf" srcId="{9709ABDD-470C-4854-BAC8-359A0B46D958}" destId="{7DF31B73-ED26-4424-AC7E-35CF20B3CEBE}" srcOrd="1" destOrd="0" presId="urn:microsoft.com/office/officeart/2005/8/layout/list1"/>
    <dgm:cxn modelId="{65FE58B7-7274-43E4-812C-257A86D1DA97}" srcId="{BA5C6B22-5F5A-4B88-82D7-0E3F9908A718}" destId="{C3B85FD1-21EA-49FB-85F3-C802467A1097}" srcOrd="0" destOrd="0" parTransId="{F5CBB23E-38A1-47FF-86A5-F735A3EA21BB}" sibTransId="{C16685CB-4B02-4C03-9BC1-843D7ACFF4AA}"/>
    <dgm:cxn modelId="{7AE55EC0-4AF1-44B4-8C6B-4A0379A0BE10}" srcId="{EB608938-9FD9-41D5-BD1B-6FC68296346D}" destId="{9709ABDD-470C-4854-BAC8-359A0B46D958}" srcOrd="0" destOrd="0" parTransId="{0A95EF78-9BD4-42EC-921D-A3A103E3E358}" sibTransId="{09525015-2C55-4647-88AD-A43A6BAD367D}"/>
    <dgm:cxn modelId="{7A3EF2D5-5E0E-40E0-99EA-14578240C7C7}" srcId="{EB608938-9FD9-41D5-BD1B-6FC68296346D}" destId="{BA5C6B22-5F5A-4B88-82D7-0E3F9908A718}" srcOrd="1" destOrd="0" parTransId="{F3619C0C-0C6F-4040-925C-CC575E7F100F}" sibTransId="{09B74522-F6C9-4610-BEE4-9441964C26E5}"/>
    <dgm:cxn modelId="{2410FA2A-F49B-4363-B446-828BE6BE020F}" srcId="{BA5C6B22-5F5A-4B88-82D7-0E3F9908A718}" destId="{2CC0F694-22AA-4F06-B082-7999A4E4BF2B}" srcOrd="1" destOrd="0" parTransId="{F17A3647-135F-4E20-BDD6-F74457CE7E99}" sibTransId="{720E4F0D-834A-4300-BB41-A0D63EE273DA}"/>
    <dgm:cxn modelId="{668ABCC8-4D59-40ED-A02C-5DFD62DAED5C}" type="presOf" srcId="{2CC0F694-22AA-4F06-B082-7999A4E4BF2B}" destId="{721D6EC1-9962-45CE-A9B2-246FC01C5804}" srcOrd="0" destOrd="1" presId="urn:microsoft.com/office/officeart/2005/8/layout/list1"/>
    <dgm:cxn modelId="{6E899A89-9425-484D-A2E2-D171D82140DD}" type="presOf" srcId="{ECAD2B8C-BFC5-49A7-8E2F-08C365F27DEA}" destId="{721D6EC1-9962-45CE-A9B2-246FC01C5804}" srcOrd="0" destOrd="2" presId="urn:microsoft.com/office/officeart/2005/8/layout/list1"/>
    <dgm:cxn modelId="{68B4B536-7900-45E9-A6CD-723147C31B9A}" type="presOf" srcId="{EB608938-9FD9-41D5-BD1B-6FC68296346D}" destId="{E9669442-A103-426B-88B6-EB4924CCD903}" srcOrd="0" destOrd="0" presId="urn:microsoft.com/office/officeart/2005/8/layout/list1"/>
    <dgm:cxn modelId="{FE3AE849-D4A3-453B-BE43-64CF8A8744E0}" type="presOf" srcId="{BA5C6B22-5F5A-4B88-82D7-0E3F9908A718}" destId="{722174BE-664A-4657-B91F-AC84594BB1D4}" srcOrd="0" destOrd="0" presId="urn:microsoft.com/office/officeart/2005/8/layout/list1"/>
    <dgm:cxn modelId="{7C0DF4DA-1B3C-402D-A4D2-1CAADD97AB75}" srcId="{9709ABDD-470C-4854-BAC8-359A0B46D958}" destId="{82611DD7-A5DB-4EC0-A1F5-D950707FE792}" srcOrd="0" destOrd="0" parTransId="{829AF54C-7982-457C-B803-F1C3035D8F68}" sibTransId="{669ABBF4-19FD-4C63-9733-711FC38836C1}"/>
    <dgm:cxn modelId="{16301338-2A9F-4576-966B-F27825087AC0}" type="presParOf" srcId="{E9669442-A103-426B-88B6-EB4924CCD903}" destId="{F48C7C54-EE23-41D7-9742-C0703CD6AF05}" srcOrd="0" destOrd="0" presId="urn:microsoft.com/office/officeart/2005/8/layout/list1"/>
    <dgm:cxn modelId="{F6EC2E53-5ACE-4815-AFFE-1E374C1218DF}" type="presParOf" srcId="{F48C7C54-EE23-41D7-9742-C0703CD6AF05}" destId="{B917CAD7-301C-4F99-95F2-6C17609E9D9E}" srcOrd="0" destOrd="0" presId="urn:microsoft.com/office/officeart/2005/8/layout/list1"/>
    <dgm:cxn modelId="{4B6896FF-251C-420C-9CD7-B9874A478967}" type="presParOf" srcId="{F48C7C54-EE23-41D7-9742-C0703CD6AF05}" destId="{7DF31B73-ED26-4424-AC7E-35CF20B3CEBE}" srcOrd="1" destOrd="0" presId="urn:microsoft.com/office/officeart/2005/8/layout/list1"/>
    <dgm:cxn modelId="{8B85AB0B-77EF-42EB-B8D4-FDE4E34D00E9}" type="presParOf" srcId="{E9669442-A103-426B-88B6-EB4924CCD903}" destId="{37017D64-F53F-40DA-8C88-814E12FE86E9}" srcOrd="1" destOrd="0" presId="urn:microsoft.com/office/officeart/2005/8/layout/list1"/>
    <dgm:cxn modelId="{810030A8-295B-4873-BEF7-3AAA9736A43F}" type="presParOf" srcId="{E9669442-A103-426B-88B6-EB4924CCD903}" destId="{830C79E7-F4F5-4E26-8268-CD2F3EDF4014}" srcOrd="2" destOrd="0" presId="urn:microsoft.com/office/officeart/2005/8/layout/list1"/>
    <dgm:cxn modelId="{81175037-70A9-4DEB-9438-7198DBE7E506}" type="presParOf" srcId="{E9669442-A103-426B-88B6-EB4924CCD903}" destId="{394E5971-6786-4F05-8C9C-4C701D430053}" srcOrd="3" destOrd="0" presId="urn:microsoft.com/office/officeart/2005/8/layout/list1"/>
    <dgm:cxn modelId="{E07CCD27-2E1B-441A-8EBC-5A985F5E4DB5}" type="presParOf" srcId="{E9669442-A103-426B-88B6-EB4924CCD903}" destId="{16A5F521-E7F9-4885-B477-A88872288C30}" srcOrd="4" destOrd="0" presId="urn:microsoft.com/office/officeart/2005/8/layout/list1"/>
    <dgm:cxn modelId="{C803F905-6013-4BEC-800B-6A5770151B5A}" type="presParOf" srcId="{16A5F521-E7F9-4885-B477-A88872288C30}" destId="{722174BE-664A-4657-B91F-AC84594BB1D4}" srcOrd="0" destOrd="0" presId="urn:microsoft.com/office/officeart/2005/8/layout/list1"/>
    <dgm:cxn modelId="{69F2C10A-3291-4F6E-B68E-B8592414C5D4}" type="presParOf" srcId="{16A5F521-E7F9-4885-B477-A88872288C30}" destId="{C44A2CA1-F302-4330-AD20-FC30F709C3E1}" srcOrd="1" destOrd="0" presId="urn:microsoft.com/office/officeart/2005/8/layout/list1"/>
    <dgm:cxn modelId="{2042A7CF-B4CA-49BF-85CB-F2584660F9B4}" type="presParOf" srcId="{E9669442-A103-426B-88B6-EB4924CCD903}" destId="{93CDBA04-E009-458A-BFE1-9FE45BDEC4CE}" srcOrd="5" destOrd="0" presId="urn:microsoft.com/office/officeart/2005/8/layout/list1"/>
    <dgm:cxn modelId="{FACF1120-7CBC-4550-81CD-C236DFAE0E89}" type="presParOf" srcId="{E9669442-A103-426B-88B6-EB4924CCD903}" destId="{721D6EC1-9962-45CE-A9B2-246FC01C580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608938-9FD9-41D5-BD1B-6FC68296346D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9ABDD-470C-4854-BAC8-359A0B46D958}">
      <dgm:prSet custT="1"/>
      <dgm:spPr/>
      <dgm:t>
        <a:bodyPr/>
        <a:lstStyle/>
        <a:p>
          <a:r>
            <a:rPr lang="ru-RU" sz="2200" b="1" u="none" dirty="0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dirty="0"/>
        </a:p>
      </dgm:t>
    </dgm:pt>
    <dgm:pt modelId="{0A95EF78-9BD4-42EC-921D-A3A103E3E358}" type="parTrans" cxnId="{7AE55EC0-4AF1-44B4-8C6B-4A0379A0BE10}">
      <dgm:prSet/>
      <dgm:spPr/>
      <dgm:t>
        <a:bodyPr/>
        <a:lstStyle/>
        <a:p>
          <a:endParaRPr lang="ru-RU"/>
        </a:p>
      </dgm:t>
    </dgm:pt>
    <dgm:pt modelId="{09525015-2C55-4647-88AD-A43A6BAD367D}" type="sibTrans" cxnId="{7AE55EC0-4AF1-44B4-8C6B-4A0379A0BE10}">
      <dgm:prSet/>
      <dgm:spPr/>
      <dgm:t>
        <a:bodyPr/>
        <a:lstStyle/>
        <a:p>
          <a:endParaRPr lang="ru-RU"/>
        </a:p>
      </dgm:t>
    </dgm:pt>
    <dgm:pt modelId="{82611DD7-A5DB-4EC0-A1F5-D950707FE792}">
      <dgm:prSet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для обеспечения сбалансированности бюджета необходимо продолжить работу по развитию доходного потенциала на основе постоянного мониторинга рисков развития экономики, улучшения качества администрирования доходов по собственным доходам</a:t>
          </a:r>
          <a:endParaRPr lang="ru-RU" sz="1600" dirty="0"/>
        </a:p>
      </dgm:t>
    </dgm:pt>
    <dgm:pt modelId="{829AF54C-7982-457C-B803-F1C3035D8F68}" type="parTrans" cxnId="{7C0DF4DA-1B3C-402D-A4D2-1CAADD97AB75}">
      <dgm:prSet/>
      <dgm:spPr/>
      <dgm:t>
        <a:bodyPr/>
        <a:lstStyle/>
        <a:p>
          <a:endParaRPr lang="ru-RU"/>
        </a:p>
      </dgm:t>
    </dgm:pt>
    <dgm:pt modelId="{669ABBF4-19FD-4C63-9733-711FC38836C1}" type="sibTrans" cxnId="{7C0DF4DA-1B3C-402D-A4D2-1CAADD97AB75}">
      <dgm:prSet/>
      <dgm:spPr/>
      <dgm:t>
        <a:bodyPr/>
        <a:lstStyle/>
        <a:p>
          <a:endParaRPr lang="ru-RU"/>
        </a:p>
      </dgm:t>
    </dgm:pt>
    <dgm:pt modelId="{BA5C6B22-5F5A-4B88-82D7-0E3F9908A718}">
      <dgm:prSet custT="1"/>
      <dgm:spPr/>
      <dgm:t>
        <a:bodyPr/>
        <a:lstStyle/>
        <a:p>
          <a:r>
            <a:rPr lang="ru-RU" sz="2200" b="1" u="none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dirty="0"/>
        </a:p>
      </dgm:t>
    </dgm:pt>
    <dgm:pt modelId="{F3619C0C-0C6F-4040-925C-CC575E7F100F}" type="parTrans" cxnId="{7A3EF2D5-5E0E-40E0-99EA-14578240C7C7}">
      <dgm:prSet/>
      <dgm:spPr/>
      <dgm:t>
        <a:bodyPr/>
        <a:lstStyle/>
        <a:p>
          <a:endParaRPr lang="ru-RU"/>
        </a:p>
      </dgm:t>
    </dgm:pt>
    <dgm:pt modelId="{09B74522-F6C9-4610-BEE4-9441964C26E5}" type="sibTrans" cxnId="{7A3EF2D5-5E0E-40E0-99EA-14578240C7C7}">
      <dgm:prSet/>
      <dgm:spPr/>
      <dgm:t>
        <a:bodyPr/>
        <a:lstStyle/>
        <a:p>
          <a:endParaRPr lang="ru-RU"/>
        </a:p>
      </dgm:t>
    </dgm:pt>
    <dgm:pt modelId="{C3B85FD1-21EA-49FB-85F3-C802467A1097}">
      <dgm:prSet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повышение эффективность администрирования неналоговых платежей, исключив практику занижения их объемов на этапе прогнозирования,  минимизировав тем самым занижение доходной базы для реализации реальных бюджетных обязательств;</a:t>
          </a:r>
          <a:endParaRPr lang="ru-RU" sz="1600" dirty="0"/>
        </a:p>
      </dgm:t>
    </dgm:pt>
    <dgm:pt modelId="{F5CBB23E-38A1-47FF-86A5-F735A3EA21BB}" type="parTrans" cxnId="{65FE58B7-7274-43E4-812C-257A86D1DA97}">
      <dgm:prSet/>
      <dgm:spPr/>
      <dgm:t>
        <a:bodyPr/>
        <a:lstStyle/>
        <a:p>
          <a:endParaRPr lang="ru-RU"/>
        </a:p>
      </dgm:t>
    </dgm:pt>
    <dgm:pt modelId="{C16685CB-4B02-4C03-9BC1-843D7ACFF4AA}" type="sibTrans" cxnId="{65FE58B7-7274-43E4-812C-257A86D1DA97}">
      <dgm:prSet/>
      <dgm:spPr/>
      <dgm:t>
        <a:bodyPr/>
        <a:lstStyle/>
        <a:p>
          <a:endParaRPr lang="ru-RU"/>
        </a:p>
      </dgm:t>
    </dgm:pt>
    <dgm:pt modelId="{46931A13-E3D9-4A1E-A041-6CB146F1D72B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повышение качества и эффективности реализуемых механизмов программно-целевого управления и бюджетирования с элементами проектного управления;</a:t>
          </a:r>
          <a:endParaRPr lang="ru-RU" sz="1600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C359E9B7-08EE-4C15-BE91-881075B16E98}" type="parTrans" cxnId="{B5098098-5529-4FFD-BC12-78528D395B35}">
      <dgm:prSet/>
      <dgm:spPr/>
      <dgm:t>
        <a:bodyPr/>
        <a:lstStyle/>
        <a:p>
          <a:endParaRPr lang="ru-RU"/>
        </a:p>
      </dgm:t>
    </dgm:pt>
    <dgm:pt modelId="{71A798F9-3302-49EF-B3D6-3558A8432A1C}" type="sibTrans" cxnId="{B5098098-5529-4FFD-BC12-78528D395B35}">
      <dgm:prSet/>
      <dgm:spPr/>
      <dgm:t>
        <a:bodyPr/>
        <a:lstStyle/>
        <a:p>
          <a:endParaRPr lang="ru-RU"/>
        </a:p>
      </dgm:t>
    </dgm:pt>
    <dgm:pt modelId="{B152A55A-08A0-452F-9622-43B653A90628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повышению качества оказания муниципальных услуг путем совершенствования нормативной правовой базы по обеспечению доступа негосударственных организаций к оказанию муниципальных услуг, в том числе по предоставлению субсидий НКО, внедрению альтернативных муниципальному заданию механизмов оказания муниципальных услуг;</a:t>
          </a:r>
          <a:endParaRPr lang="ru-RU" sz="1600" dirty="0" smtClean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40DC7FC1-284E-40CA-A2DB-390CF863B822}" type="parTrans" cxnId="{48961924-EE2F-49B7-BE86-3D76E4A1CC5E}">
      <dgm:prSet/>
      <dgm:spPr/>
      <dgm:t>
        <a:bodyPr/>
        <a:lstStyle/>
        <a:p>
          <a:endParaRPr lang="ru-RU"/>
        </a:p>
      </dgm:t>
    </dgm:pt>
    <dgm:pt modelId="{E6EECCE8-1D24-4435-8B80-529B757906A2}" type="sibTrans" cxnId="{48961924-EE2F-49B7-BE86-3D76E4A1CC5E}">
      <dgm:prSet/>
      <dgm:spPr/>
      <dgm:t>
        <a:bodyPr/>
        <a:lstStyle/>
        <a:p>
          <a:endParaRPr lang="ru-RU"/>
        </a:p>
      </dgm:t>
    </dgm:pt>
    <dgm:pt modelId="{8FFB878D-9733-45DD-B793-8743DC9F3256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повышению эффективности и результативности использования бюджетных средств.</a:t>
          </a:r>
          <a:endParaRPr lang="ru-RU" sz="1600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D68C6C8A-011B-4553-AD68-8992E5A8267E}" type="parTrans" cxnId="{8385ACD6-2B0A-4731-89CD-5C839907773E}">
      <dgm:prSet/>
      <dgm:spPr/>
      <dgm:t>
        <a:bodyPr/>
        <a:lstStyle/>
        <a:p>
          <a:endParaRPr lang="ru-RU"/>
        </a:p>
      </dgm:t>
    </dgm:pt>
    <dgm:pt modelId="{025D3793-3773-4D9D-AF36-3D20074DFEA2}" type="sibTrans" cxnId="{8385ACD6-2B0A-4731-89CD-5C839907773E}">
      <dgm:prSet/>
      <dgm:spPr/>
      <dgm:t>
        <a:bodyPr/>
        <a:lstStyle/>
        <a:p>
          <a:endParaRPr lang="ru-RU"/>
        </a:p>
      </dgm:t>
    </dgm:pt>
    <dgm:pt modelId="{E9669442-A103-426B-88B6-EB4924CCD903}" type="pres">
      <dgm:prSet presAssocID="{EB608938-9FD9-41D5-BD1B-6FC6829634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C7C54-EE23-41D7-9742-C0703CD6AF05}" type="pres">
      <dgm:prSet presAssocID="{9709ABDD-470C-4854-BAC8-359A0B46D958}" presName="parentLin" presStyleCnt="0"/>
      <dgm:spPr/>
      <dgm:t>
        <a:bodyPr/>
        <a:lstStyle/>
        <a:p>
          <a:endParaRPr lang="ru-RU"/>
        </a:p>
      </dgm:t>
    </dgm:pt>
    <dgm:pt modelId="{B917CAD7-301C-4F99-95F2-6C17609E9D9E}" type="pres">
      <dgm:prSet presAssocID="{9709ABDD-470C-4854-BAC8-359A0B46D95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DF31B73-ED26-4424-AC7E-35CF20B3CEBE}" type="pres">
      <dgm:prSet presAssocID="{9709ABDD-470C-4854-BAC8-359A0B46D958}" presName="parentText" presStyleLbl="node1" presStyleIdx="0" presStyleCnt="2" custScaleY="74710" custLinFactNeighborX="-11982" custLinFactNeighborY="-51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17D64-F53F-40DA-8C88-814E12FE86E9}" type="pres">
      <dgm:prSet presAssocID="{9709ABDD-470C-4854-BAC8-359A0B46D958}" presName="negativeSpace" presStyleCnt="0"/>
      <dgm:spPr/>
      <dgm:t>
        <a:bodyPr/>
        <a:lstStyle/>
        <a:p>
          <a:endParaRPr lang="ru-RU"/>
        </a:p>
      </dgm:t>
    </dgm:pt>
    <dgm:pt modelId="{830C79E7-F4F5-4E26-8268-CD2F3EDF4014}" type="pres">
      <dgm:prSet presAssocID="{9709ABDD-470C-4854-BAC8-359A0B46D958}" presName="childText" presStyleLbl="conFgAcc1" presStyleIdx="0" presStyleCnt="2" custLinFactNeighborY="-70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E5971-6786-4F05-8C9C-4C701D430053}" type="pres">
      <dgm:prSet presAssocID="{09525015-2C55-4647-88AD-A43A6BAD367D}" presName="spaceBetweenRectangles" presStyleCnt="0"/>
      <dgm:spPr/>
      <dgm:t>
        <a:bodyPr/>
        <a:lstStyle/>
        <a:p>
          <a:endParaRPr lang="ru-RU"/>
        </a:p>
      </dgm:t>
    </dgm:pt>
    <dgm:pt modelId="{16A5F521-E7F9-4885-B477-A88872288C30}" type="pres">
      <dgm:prSet presAssocID="{BA5C6B22-5F5A-4B88-82D7-0E3F9908A718}" presName="parentLin" presStyleCnt="0"/>
      <dgm:spPr/>
      <dgm:t>
        <a:bodyPr/>
        <a:lstStyle/>
        <a:p>
          <a:endParaRPr lang="ru-RU"/>
        </a:p>
      </dgm:t>
    </dgm:pt>
    <dgm:pt modelId="{722174BE-664A-4657-B91F-AC84594BB1D4}" type="pres">
      <dgm:prSet presAssocID="{BA5C6B22-5F5A-4B88-82D7-0E3F9908A71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44A2CA1-F302-4330-AD20-FC30F709C3E1}" type="pres">
      <dgm:prSet presAssocID="{BA5C6B22-5F5A-4B88-82D7-0E3F9908A718}" presName="parentText" presStyleLbl="node1" presStyleIdx="1" presStyleCnt="2" custScaleY="90738" custLinFactNeighborX="5682" custLinFactNeighborY="-21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BA04-E009-458A-BFE1-9FE45BDEC4CE}" type="pres">
      <dgm:prSet presAssocID="{BA5C6B22-5F5A-4B88-82D7-0E3F9908A718}" presName="negativeSpace" presStyleCnt="0"/>
      <dgm:spPr/>
      <dgm:t>
        <a:bodyPr/>
        <a:lstStyle/>
        <a:p>
          <a:endParaRPr lang="ru-RU"/>
        </a:p>
      </dgm:t>
    </dgm:pt>
    <dgm:pt modelId="{721D6EC1-9962-45CE-A9B2-246FC01C5804}" type="pres">
      <dgm:prSet presAssocID="{BA5C6B22-5F5A-4B88-82D7-0E3F9908A718}" presName="childText" presStyleLbl="conFgAcc1" presStyleIdx="1" presStyleCnt="2" custScaleY="102940" custLinFactNeighborY="-75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19946E-531B-402A-BE77-9ABBA3FA620D}" type="presOf" srcId="{9709ABDD-470C-4854-BAC8-359A0B46D958}" destId="{B917CAD7-301C-4F99-95F2-6C17609E9D9E}" srcOrd="0" destOrd="0" presId="urn:microsoft.com/office/officeart/2005/8/layout/list1"/>
    <dgm:cxn modelId="{D72A289B-D9D2-404E-91F7-18AEF4F88682}" type="presOf" srcId="{46931A13-E3D9-4A1E-A041-6CB146F1D72B}" destId="{721D6EC1-9962-45CE-A9B2-246FC01C5804}" srcOrd="0" destOrd="1" presId="urn:microsoft.com/office/officeart/2005/8/layout/list1"/>
    <dgm:cxn modelId="{F691E465-9CE6-4B0E-9ABA-F48A3F8DFEF7}" type="presOf" srcId="{C3B85FD1-21EA-49FB-85F3-C802467A1097}" destId="{721D6EC1-9962-45CE-A9B2-246FC01C5804}" srcOrd="0" destOrd="0" presId="urn:microsoft.com/office/officeart/2005/8/layout/list1"/>
    <dgm:cxn modelId="{8385ACD6-2B0A-4731-89CD-5C839907773E}" srcId="{BA5C6B22-5F5A-4B88-82D7-0E3F9908A718}" destId="{8FFB878D-9733-45DD-B793-8743DC9F3256}" srcOrd="3" destOrd="0" parTransId="{D68C6C8A-011B-4553-AD68-8992E5A8267E}" sibTransId="{025D3793-3773-4D9D-AF36-3D20074DFEA2}"/>
    <dgm:cxn modelId="{358D70C9-D050-434B-AC34-CF6ED5634BD5}" type="presOf" srcId="{BA5C6B22-5F5A-4B88-82D7-0E3F9908A718}" destId="{C44A2CA1-F302-4330-AD20-FC30F709C3E1}" srcOrd="1" destOrd="0" presId="urn:microsoft.com/office/officeart/2005/8/layout/list1"/>
    <dgm:cxn modelId="{B5098098-5529-4FFD-BC12-78528D395B35}" srcId="{BA5C6B22-5F5A-4B88-82D7-0E3F9908A718}" destId="{46931A13-E3D9-4A1E-A041-6CB146F1D72B}" srcOrd="1" destOrd="0" parTransId="{C359E9B7-08EE-4C15-BE91-881075B16E98}" sibTransId="{71A798F9-3302-49EF-B3D6-3558A8432A1C}"/>
    <dgm:cxn modelId="{395B148E-3AD2-4EEE-B9F4-CC5F602EA432}" type="presOf" srcId="{BA5C6B22-5F5A-4B88-82D7-0E3F9908A718}" destId="{722174BE-664A-4657-B91F-AC84594BB1D4}" srcOrd="0" destOrd="0" presId="urn:microsoft.com/office/officeart/2005/8/layout/list1"/>
    <dgm:cxn modelId="{48961924-EE2F-49B7-BE86-3D76E4A1CC5E}" srcId="{BA5C6B22-5F5A-4B88-82D7-0E3F9908A718}" destId="{B152A55A-08A0-452F-9622-43B653A90628}" srcOrd="2" destOrd="0" parTransId="{40DC7FC1-284E-40CA-A2DB-390CF863B822}" sibTransId="{E6EECCE8-1D24-4435-8B80-529B757906A2}"/>
    <dgm:cxn modelId="{0295DDC8-4790-4F11-8B6A-AE3A84330073}" type="presOf" srcId="{EB608938-9FD9-41D5-BD1B-6FC68296346D}" destId="{E9669442-A103-426B-88B6-EB4924CCD903}" srcOrd="0" destOrd="0" presId="urn:microsoft.com/office/officeart/2005/8/layout/list1"/>
    <dgm:cxn modelId="{95015458-7865-49F3-91A5-DB0AECB2659F}" type="presOf" srcId="{B152A55A-08A0-452F-9622-43B653A90628}" destId="{721D6EC1-9962-45CE-A9B2-246FC01C5804}" srcOrd="0" destOrd="2" presId="urn:microsoft.com/office/officeart/2005/8/layout/list1"/>
    <dgm:cxn modelId="{65FE58B7-7274-43E4-812C-257A86D1DA97}" srcId="{BA5C6B22-5F5A-4B88-82D7-0E3F9908A718}" destId="{C3B85FD1-21EA-49FB-85F3-C802467A1097}" srcOrd="0" destOrd="0" parTransId="{F5CBB23E-38A1-47FF-86A5-F735A3EA21BB}" sibTransId="{C16685CB-4B02-4C03-9BC1-843D7ACFF4AA}"/>
    <dgm:cxn modelId="{FF6EAE16-86AC-42BF-99A7-2EB076BBF9C5}" type="presOf" srcId="{8FFB878D-9733-45DD-B793-8743DC9F3256}" destId="{721D6EC1-9962-45CE-A9B2-246FC01C5804}" srcOrd="0" destOrd="3" presId="urn:microsoft.com/office/officeart/2005/8/layout/list1"/>
    <dgm:cxn modelId="{7AE55EC0-4AF1-44B4-8C6B-4A0379A0BE10}" srcId="{EB608938-9FD9-41D5-BD1B-6FC68296346D}" destId="{9709ABDD-470C-4854-BAC8-359A0B46D958}" srcOrd="0" destOrd="0" parTransId="{0A95EF78-9BD4-42EC-921D-A3A103E3E358}" sibTransId="{09525015-2C55-4647-88AD-A43A6BAD367D}"/>
    <dgm:cxn modelId="{7A3EF2D5-5E0E-40E0-99EA-14578240C7C7}" srcId="{EB608938-9FD9-41D5-BD1B-6FC68296346D}" destId="{BA5C6B22-5F5A-4B88-82D7-0E3F9908A718}" srcOrd="1" destOrd="0" parTransId="{F3619C0C-0C6F-4040-925C-CC575E7F100F}" sibTransId="{09B74522-F6C9-4610-BEE4-9441964C26E5}"/>
    <dgm:cxn modelId="{BCCB1537-098B-4ACD-8E3F-AACEC805310E}" type="presOf" srcId="{82611DD7-A5DB-4EC0-A1F5-D950707FE792}" destId="{830C79E7-F4F5-4E26-8268-CD2F3EDF4014}" srcOrd="0" destOrd="0" presId="urn:microsoft.com/office/officeart/2005/8/layout/list1"/>
    <dgm:cxn modelId="{87F4713C-D234-4323-A414-091850F40FE2}" type="presOf" srcId="{9709ABDD-470C-4854-BAC8-359A0B46D958}" destId="{7DF31B73-ED26-4424-AC7E-35CF20B3CEBE}" srcOrd="1" destOrd="0" presId="urn:microsoft.com/office/officeart/2005/8/layout/list1"/>
    <dgm:cxn modelId="{7C0DF4DA-1B3C-402D-A4D2-1CAADD97AB75}" srcId="{9709ABDD-470C-4854-BAC8-359A0B46D958}" destId="{82611DD7-A5DB-4EC0-A1F5-D950707FE792}" srcOrd="0" destOrd="0" parTransId="{829AF54C-7982-457C-B803-F1C3035D8F68}" sibTransId="{669ABBF4-19FD-4C63-9733-711FC38836C1}"/>
    <dgm:cxn modelId="{54634628-1F6C-4255-8F70-EB7DE09186C9}" type="presParOf" srcId="{E9669442-A103-426B-88B6-EB4924CCD903}" destId="{F48C7C54-EE23-41D7-9742-C0703CD6AF05}" srcOrd="0" destOrd="0" presId="urn:microsoft.com/office/officeart/2005/8/layout/list1"/>
    <dgm:cxn modelId="{291E02A0-7CE9-4079-86BE-7019F774FA86}" type="presParOf" srcId="{F48C7C54-EE23-41D7-9742-C0703CD6AF05}" destId="{B917CAD7-301C-4F99-95F2-6C17609E9D9E}" srcOrd="0" destOrd="0" presId="urn:microsoft.com/office/officeart/2005/8/layout/list1"/>
    <dgm:cxn modelId="{60E2829B-3C07-4F1B-8A80-98616824B78C}" type="presParOf" srcId="{F48C7C54-EE23-41D7-9742-C0703CD6AF05}" destId="{7DF31B73-ED26-4424-AC7E-35CF20B3CEBE}" srcOrd="1" destOrd="0" presId="urn:microsoft.com/office/officeart/2005/8/layout/list1"/>
    <dgm:cxn modelId="{245CE841-6E3E-49BF-A9DB-42EA8F8F8392}" type="presParOf" srcId="{E9669442-A103-426B-88B6-EB4924CCD903}" destId="{37017D64-F53F-40DA-8C88-814E12FE86E9}" srcOrd="1" destOrd="0" presId="urn:microsoft.com/office/officeart/2005/8/layout/list1"/>
    <dgm:cxn modelId="{D5DD0092-2927-4296-A7E9-CCD150BCEC39}" type="presParOf" srcId="{E9669442-A103-426B-88B6-EB4924CCD903}" destId="{830C79E7-F4F5-4E26-8268-CD2F3EDF4014}" srcOrd="2" destOrd="0" presId="urn:microsoft.com/office/officeart/2005/8/layout/list1"/>
    <dgm:cxn modelId="{2110ABD5-3BE3-416F-A01A-6E160B4D3EBA}" type="presParOf" srcId="{E9669442-A103-426B-88B6-EB4924CCD903}" destId="{394E5971-6786-4F05-8C9C-4C701D430053}" srcOrd="3" destOrd="0" presId="urn:microsoft.com/office/officeart/2005/8/layout/list1"/>
    <dgm:cxn modelId="{8E485298-6E6A-498A-AE38-84310095ABA7}" type="presParOf" srcId="{E9669442-A103-426B-88B6-EB4924CCD903}" destId="{16A5F521-E7F9-4885-B477-A88872288C30}" srcOrd="4" destOrd="0" presId="urn:microsoft.com/office/officeart/2005/8/layout/list1"/>
    <dgm:cxn modelId="{521659A2-9BCB-4BDF-A6D1-BDEFE82D141C}" type="presParOf" srcId="{16A5F521-E7F9-4885-B477-A88872288C30}" destId="{722174BE-664A-4657-B91F-AC84594BB1D4}" srcOrd="0" destOrd="0" presId="urn:microsoft.com/office/officeart/2005/8/layout/list1"/>
    <dgm:cxn modelId="{F1445714-F36E-43FC-8E66-0EC2A50C8F7B}" type="presParOf" srcId="{16A5F521-E7F9-4885-B477-A88872288C30}" destId="{C44A2CA1-F302-4330-AD20-FC30F709C3E1}" srcOrd="1" destOrd="0" presId="urn:microsoft.com/office/officeart/2005/8/layout/list1"/>
    <dgm:cxn modelId="{748ECFEF-2BD7-42B4-9E8B-A0168741299F}" type="presParOf" srcId="{E9669442-A103-426B-88B6-EB4924CCD903}" destId="{93CDBA04-E009-458A-BFE1-9FE45BDEC4CE}" srcOrd="5" destOrd="0" presId="urn:microsoft.com/office/officeart/2005/8/layout/list1"/>
    <dgm:cxn modelId="{52223CFC-C5DE-4850-B66A-79782EF6700E}" type="presParOf" srcId="{E9669442-A103-426B-88B6-EB4924CCD903}" destId="{721D6EC1-9962-45CE-A9B2-246FC01C580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608938-9FD9-41D5-BD1B-6FC68296346D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9ABDD-470C-4854-BAC8-359A0B46D958}">
      <dgm:prSet custT="1"/>
      <dgm:spPr/>
      <dgm:t>
        <a:bodyPr/>
        <a:lstStyle/>
        <a:p>
          <a:r>
            <a:rPr lang="ru-RU" sz="2200" b="1" u="none" dirty="0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dirty="0"/>
        </a:p>
      </dgm:t>
    </dgm:pt>
    <dgm:pt modelId="{0A95EF78-9BD4-42EC-921D-A3A103E3E358}" type="parTrans" cxnId="{7AE55EC0-4AF1-44B4-8C6B-4A0379A0BE10}">
      <dgm:prSet/>
      <dgm:spPr/>
      <dgm:t>
        <a:bodyPr/>
        <a:lstStyle/>
        <a:p>
          <a:endParaRPr lang="ru-RU"/>
        </a:p>
      </dgm:t>
    </dgm:pt>
    <dgm:pt modelId="{09525015-2C55-4647-88AD-A43A6BAD367D}" type="sibTrans" cxnId="{7AE55EC0-4AF1-44B4-8C6B-4A0379A0BE10}">
      <dgm:prSet/>
      <dgm:spPr/>
      <dgm:t>
        <a:bodyPr/>
        <a:lstStyle/>
        <a:p>
          <a:endParaRPr lang="ru-RU"/>
        </a:p>
      </dgm:t>
    </dgm:pt>
    <dgm:pt modelId="{82611DD7-A5DB-4EC0-A1F5-D950707FE792}">
      <dgm:prSet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anose="02020603050405020304" pitchFamily="18" charset="0"/>
            </a:rPr>
            <a:t>поддержание долговой нагрузки на бюджет города Покачи на уровне с высокой долговой устойчивостью</a:t>
          </a:r>
          <a:endParaRPr lang="ru-RU" sz="1600" dirty="0"/>
        </a:p>
      </dgm:t>
    </dgm:pt>
    <dgm:pt modelId="{829AF54C-7982-457C-B803-F1C3035D8F68}" type="parTrans" cxnId="{7C0DF4DA-1B3C-402D-A4D2-1CAADD97AB75}">
      <dgm:prSet/>
      <dgm:spPr/>
      <dgm:t>
        <a:bodyPr/>
        <a:lstStyle/>
        <a:p>
          <a:endParaRPr lang="ru-RU"/>
        </a:p>
      </dgm:t>
    </dgm:pt>
    <dgm:pt modelId="{669ABBF4-19FD-4C63-9733-711FC38836C1}" type="sibTrans" cxnId="{7C0DF4DA-1B3C-402D-A4D2-1CAADD97AB75}">
      <dgm:prSet/>
      <dgm:spPr/>
      <dgm:t>
        <a:bodyPr/>
        <a:lstStyle/>
        <a:p>
          <a:endParaRPr lang="ru-RU"/>
        </a:p>
      </dgm:t>
    </dgm:pt>
    <dgm:pt modelId="{BA5C6B22-5F5A-4B88-82D7-0E3F9908A718}">
      <dgm:prSet custT="1"/>
      <dgm:spPr/>
      <dgm:t>
        <a:bodyPr/>
        <a:lstStyle/>
        <a:p>
          <a:r>
            <a:rPr lang="ru-RU" sz="2200" b="1" u="none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dirty="0"/>
        </a:p>
      </dgm:t>
    </dgm:pt>
    <dgm:pt modelId="{F3619C0C-0C6F-4040-925C-CC575E7F100F}" type="parTrans" cxnId="{7A3EF2D5-5E0E-40E0-99EA-14578240C7C7}">
      <dgm:prSet/>
      <dgm:spPr/>
      <dgm:t>
        <a:bodyPr/>
        <a:lstStyle/>
        <a:p>
          <a:endParaRPr lang="ru-RU"/>
        </a:p>
      </dgm:t>
    </dgm:pt>
    <dgm:pt modelId="{09B74522-F6C9-4610-BEE4-9441964C26E5}" type="sibTrans" cxnId="{7A3EF2D5-5E0E-40E0-99EA-14578240C7C7}">
      <dgm:prSet/>
      <dgm:spPr/>
      <dgm:t>
        <a:bodyPr/>
        <a:lstStyle/>
        <a:p>
          <a:endParaRPr lang="ru-RU"/>
        </a:p>
      </dgm:t>
    </dgm:pt>
    <dgm:pt modelId="{C3B85FD1-21EA-49FB-85F3-C802467A1097}">
      <dgm:prSet/>
      <dgm:spPr/>
      <dgm:t>
        <a:bodyPr/>
        <a:lstStyle/>
        <a:p>
          <a:pPr algn="just"/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привлечение заемных средств с учетом поддержания объема муниципального долга на экономически безопасном уровне и на наиболее приемлемых для города условиях;</a:t>
          </a:r>
          <a:endParaRPr lang="ru-RU" dirty="0"/>
        </a:p>
      </dgm:t>
    </dgm:pt>
    <dgm:pt modelId="{F5CBB23E-38A1-47FF-86A5-F735A3EA21BB}" type="parTrans" cxnId="{65FE58B7-7274-43E4-812C-257A86D1DA97}">
      <dgm:prSet/>
      <dgm:spPr/>
      <dgm:t>
        <a:bodyPr/>
        <a:lstStyle/>
        <a:p>
          <a:endParaRPr lang="ru-RU"/>
        </a:p>
      </dgm:t>
    </dgm:pt>
    <dgm:pt modelId="{C16685CB-4B02-4C03-9BC1-843D7ACFF4AA}" type="sibTrans" cxnId="{65FE58B7-7274-43E4-812C-257A86D1DA97}">
      <dgm:prSet/>
      <dgm:spPr/>
      <dgm:t>
        <a:bodyPr/>
        <a:lstStyle/>
        <a:p>
          <a:endParaRPr lang="ru-RU"/>
        </a:p>
      </dgm:t>
    </dgm:pt>
    <dgm:pt modelId="{651B50EB-3439-4507-B946-99F862BB03F5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минимизация стоимости обслуживания муниципального долга, путем привлечения коммерческого кредита посредством открытия возобновляемой кредитной линии;</a:t>
          </a:r>
          <a:endParaRPr lang="ru-RU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B4031748-8B2C-48A2-B5D7-582038C2BBF2}" type="parTrans" cxnId="{67504BF9-0E4F-421B-B6C9-CC982F8E7343}">
      <dgm:prSet/>
      <dgm:spPr/>
      <dgm:t>
        <a:bodyPr/>
        <a:lstStyle/>
        <a:p>
          <a:endParaRPr lang="ru-RU"/>
        </a:p>
      </dgm:t>
    </dgm:pt>
    <dgm:pt modelId="{9040C0DA-ED11-469E-9D46-46CD927670D7}" type="sibTrans" cxnId="{67504BF9-0E4F-421B-B6C9-CC982F8E7343}">
      <dgm:prSet/>
      <dgm:spPr/>
      <dgm:t>
        <a:bodyPr/>
        <a:lstStyle/>
        <a:p>
          <a:endParaRPr lang="ru-RU"/>
        </a:p>
      </dgm:t>
    </dgm:pt>
    <dgm:pt modelId="{ADFF65EA-6324-4890-A3E6-03C4D30C2D38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оптимизация и минимизация обслуживания долговых обязательств за счет привлечения кредитов с наименьшими процентными ставками;</a:t>
          </a:r>
          <a:endParaRPr lang="ru-RU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94A75808-B019-40D5-8BA1-04970FFA4846}" type="parTrans" cxnId="{BA6385DD-600D-4FF5-82EE-C8F17806C2EE}">
      <dgm:prSet/>
      <dgm:spPr/>
      <dgm:t>
        <a:bodyPr/>
        <a:lstStyle/>
        <a:p>
          <a:endParaRPr lang="ru-RU"/>
        </a:p>
      </dgm:t>
    </dgm:pt>
    <dgm:pt modelId="{F9058384-73CF-4F63-9554-EA8F069CF990}" type="sibTrans" cxnId="{BA6385DD-600D-4FF5-82EE-C8F17806C2EE}">
      <dgm:prSet/>
      <dgm:spPr/>
      <dgm:t>
        <a:bodyPr/>
        <a:lstStyle/>
        <a:p>
          <a:endParaRPr lang="ru-RU"/>
        </a:p>
      </dgm:t>
    </dgm:pt>
    <dgm:pt modelId="{C378F829-9BE4-4919-AD2D-690FB25440B3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anose="02020603050405020304" pitchFamily="18" charset="0"/>
            </a:rPr>
            <a:t>прозрачность управления муниципальным долгом и доступность информации о муниципальном долге</a:t>
          </a:r>
          <a:endParaRPr lang="ru-RU" dirty="0"/>
        </a:p>
      </dgm:t>
    </dgm:pt>
    <dgm:pt modelId="{7921A439-F96D-4823-852C-6B5A1682F77E}" type="parTrans" cxnId="{219DCCA2-2414-41CB-BFAC-7B63207C4E14}">
      <dgm:prSet/>
      <dgm:spPr/>
      <dgm:t>
        <a:bodyPr/>
        <a:lstStyle/>
        <a:p>
          <a:endParaRPr lang="ru-RU"/>
        </a:p>
      </dgm:t>
    </dgm:pt>
    <dgm:pt modelId="{EB598C33-6144-473E-A37F-80B650A283EB}" type="sibTrans" cxnId="{219DCCA2-2414-41CB-BFAC-7B63207C4E14}">
      <dgm:prSet/>
      <dgm:spPr/>
      <dgm:t>
        <a:bodyPr/>
        <a:lstStyle/>
        <a:p>
          <a:endParaRPr lang="ru-RU"/>
        </a:p>
      </dgm:t>
    </dgm:pt>
    <dgm:pt modelId="{E9669442-A103-426B-88B6-EB4924CCD903}" type="pres">
      <dgm:prSet presAssocID="{EB608938-9FD9-41D5-BD1B-6FC6829634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C7C54-EE23-41D7-9742-C0703CD6AF05}" type="pres">
      <dgm:prSet presAssocID="{9709ABDD-470C-4854-BAC8-359A0B46D958}" presName="parentLin" presStyleCnt="0"/>
      <dgm:spPr/>
      <dgm:t>
        <a:bodyPr/>
        <a:lstStyle/>
        <a:p>
          <a:endParaRPr lang="ru-RU"/>
        </a:p>
      </dgm:t>
    </dgm:pt>
    <dgm:pt modelId="{B917CAD7-301C-4F99-95F2-6C17609E9D9E}" type="pres">
      <dgm:prSet presAssocID="{9709ABDD-470C-4854-BAC8-359A0B46D95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DF31B73-ED26-4424-AC7E-35CF20B3CEBE}" type="pres">
      <dgm:prSet presAssocID="{9709ABDD-470C-4854-BAC8-359A0B46D958}" presName="parentText" presStyleLbl="node1" presStyleIdx="0" presStyleCnt="2" custScaleY="74710" custLinFactNeighborX="-11982" custLinFactNeighborY="-51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17D64-F53F-40DA-8C88-814E12FE86E9}" type="pres">
      <dgm:prSet presAssocID="{9709ABDD-470C-4854-BAC8-359A0B46D958}" presName="negativeSpace" presStyleCnt="0"/>
      <dgm:spPr/>
      <dgm:t>
        <a:bodyPr/>
        <a:lstStyle/>
        <a:p>
          <a:endParaRPr lang="ru-RU"/>
        </a:p>
      </dgm:t>
    </dgm:pt>
    <dgm:pt modelId="{830C79E7-F4F5-4E26-8268-CD2F3EDF4014}" type="pres">
      <dgm:prSet presAssocID="{9709ABDD-470C-4854-BAC8-359A0B46D958}" presName="childText" presStyleLbl="conFgAcc1" presStyleIdx="0" presStyleCnt="2" custLinFactNeighborX="-15" custLinFactNeighborY="-87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E5971-6786-4F05-8C9C-4C701D430053}" type="pres">
      <dgm:prSet presAssocID="{09525015-2C55-4647-88AD-A43A6BAD367D}" presName="spaceBetweenRectangles" presStyleCnt="0"/>
      <dgm:spPr/>
      <dgm:t>
        <a:bodyPr/>
        <a:lstStyle/>
        <a:p>
          <a:endParaRPr lang="ru-RU"/>
        </a:p>
      </dgm:t>
    </dgm:pt>
    <dgm:pt modelId="{16A5F521-E7F9-4885-B477-A88872288C30}" type="pres">
      <dgm:prSet presAssocID="{BA5C6B22-5F5A-4B88-82D7-0E3F9908A718}" presName="parentLin" presStyleCnt="0"/>
      <dgm:spPr/>
      <dgm:t>
        <a:bodyPr/>
        <a:lstStyle/>
        <a:p>
          <a:endParaRPr lang="ru-RU"/>
        </a:p>
      </dgm:t>
    </dgm:pt>
    <dgm:pt modelId="{722174BE-664A-4657-B91F-AC84594BB1D4}" type="pres">
      <dgm:prSet presAssocID="{BA5C6B22-5F5A-4B88-82D7-0E3F9908A71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44A2CA1-F302-4330-AD20-FC30F709C3E1}" type="pres">
      <dgm:prSet presAssocID="{BA5C6B22-5F5A-4B88-82D7-0E3F9908A718}" presName="parentText" presStyleLbl="node1" presStyleIdx="1" presStyleCnt="2" custScaleY="90738" custLinFactNeighborX="5682" custLinFactNeighborY="-21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BA04-E009-458A-BFE1-9FE45BDEC4CE}" type="pres">
      <dgm:prSet presAssocID="{BA5C6B22-5F5A-4B88-82D7-0E3F9908A718}" presName="negativeSpace" presStyleCnt="0"/>
      <dgm:spPr/>
      <dgm:t>
        <a:bodyPr/>
        <a:lstStyle/>
        <a:p>
          <a:endParaRPr lang="ru-RU"/>
        </a:p>
      </dgm:t>
    </dgm:pt>
    <dgm:pt modelId="{721D6EC1-9962-45CE-A9B2-246FC01C5804}" type="pres">
      <dgm:prSet presAssocID="{BA5C6B22-5F5A-4B88-82D7-0E3F9908A718}" presName="childText" presStyleLbl="conFgAcc1" presStyleIdx="1" presStyleCnt="2" custLinFactNeighborX="-15" custLinFactNeighborY="-64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AEB874-7F33-44FC-9AE3-FBDF17B5DC61}" type="presOf" srcId="{C378F829-9BE4-4919-AD2D-690FB25440B3}" destId="{721D6EC1-9962-45CE-A9B2-246FC01C5804}" srcOrd="0" destOrd="3" presId="urn:microsoft.com/office/officeart/2005/8/layout/list1"/>
    <dgm:cxn modelId="{65FE58B7-7274-43E4-812C-257A86D1DA97}" srcId="{BA5C6B22-5F5A-4B88-82D7-0E3F9908A718}" destId="{C3B85FD1-21EA-49FB-85F3-C802467A1097}" srcOrd="0" destOrd="0" parTransId="{F5CBB23E-38A1-47FF-86A5-F735A3EA21BB}" sibTransId="{C16685CB-4B02-4C03-9BC1-843D7ACFF4AA}"/>
    <dgm:cxn modelId="{F9C4C99C-793B-45DE-9C04-FE57924F7689}" type="presOf" srcId="{651B50EB-3439-4507-B946-99F862BB03F5}" destId="{721D6EC1-9962-45CE-A9B2-246FC01C5804}" srcOrd="0" destOrd="1" presId="urn:microsoft.com/office/officeart/2005/8/layout/list1"/>
    <dgm:cxn modelId="{665E6EC9-C105-45BD-BA9C-FD4FB52155E0}" type="presOf" srcId="{EB608938-9FD9-41D5-BD1B-6FC68296346D}" destId="{E9669442-A103-426B-88B6-EB4924CCD903}" srcOrd="0" destOrd="0" presId="urn:microsoft.com/office/officeart/2005/8/layout/list1"/>
    <dgm:cxn modelId="{BA6385DD-600D-4FF5-82EE-C8F17806C2EE}" srcId="{BA5C6B22-5F5A-4B88-82D7-0E3F9908A718}" destId="{ADFF65EA-6324-4890-A3E6-03C4D30C2D38}" srcOrd="2" destOrd="0" parTransId="{94A75808-B019-40D5-8BA1-04970FFA4846}" sibTransId="{F9058384-73CF-4F63-9554-EA8F069CF990}"/>
    <dgm:cxn modelId="{67504BF9-0E4F-421B-B6C9-CC982F8E7343}" srcId="{BA5C6B22-5F5A-4B88-82D7-0E3F9908A718}" destId="{651B50EB-3439-4507-B946-99F862BB03F5}" srcOrd="1" destOrd="0" parTransId="{B4031748-8B2C-48A2-B5D7-582038C2BBF2}" sibTransId="{9040C0DA-ED11-469E-9D46-46CD927670D7}"/>
    <dgm:cxn modelId="{5703DB9F-6709-4057-8E55-EDD4CD191EAF}" type="presOf" srcId="{C3B85FD1-21EA-49FB-85F3-C802467A1097}" destId="{721D6EC1-9962-45CE-A9B2-246FC01C5804}" srcOrd="0" destOrd="0" presId="urn:microsoft.com/office/officeart/2005/8/layout/list1"/>
    <dgm:cxn modelId="{F5938CAE-92E9-491E-8F59-3F4ED0E6EC9D}" type="presOf" srcId="{9709ABDD-470C-4854-BAC8-359A0B46D958}" destId="{7DF31B73-ED26-4424-AC7E-35CF20B3CEBE}" srcOrd="1" destOrd="0" presId="urn:microsoft.com/office/officeart/2005/8/layout/list1"/>
    <dgm:cxn modelId="{00C731BF-8948-4738-A003-BAF6165066EB}" type="presOf" srcId="{BA5C6B22-5F5A-4B88-82D7-0E3F9908A718}" destId="{C44A2CA1-F302-4330-AD20-FC30F709C3E1}" srcOrd="1" destOrd="0" presId="urn:microsoft.com/office/officeart/2005/8/layout/list1"/>
    <dgm:cxn modelId="{5A56E050-790B-4790-BC9F-9097839582A5}" type="presOf" srcId="{ADFF65EA-6324-4890-A3E6-03C4D30C2D38}" destId="{721D6EC1-9962-45CE-A9B2-246FC01C5804}" srcOrd="0" destOrd="2" presId="urn:microsoft.com/office/officeart/2005/8/layout/list1"/>
    <dgm:cxn modelId="{7AE55EC0-4AF1-44B4-8C6B-4A0379A0BE10}" srcId="{EB608938-9FD9-41D5-BD1B-6FC68296346D}" destId="{9709ABDD-470C-4854-BAC8-359A0B46D958}" srcOrd="0" destOrd="0" parTransId="{0A95EF78-9BD4-42EC-921D-A3A103E3E358}" sibTransId="{09525015-2C55-4647-88AD-A43A6BAD367D}"/>
    <dgm:cxn modelId="{2185212C-DAFE-42DE-9B30-6735D08E58A5}" type="presOf" srcId="{9709ABDD-470C-4854-BAC8-359A0B46D958}" destId="{B917CAD7-301C-4F99-95F2-6C17609E9D9E}" srcOrd="0" destOrd="0" presId="urn:microsoft.com/office/officeart/2005/8/layout/list1"/>
    <dgm:cxn modelId="{219DCCA2-2414-41CB-BFAC-7B63207C4E14}" srcId="{BA5C6B22-5F5A-4B88-82D7-0E3F9908A718}" destId="{C378F829-9BE4-4919-AD2D-690FB25440B3}" srcOrd="3" destOrd="0" parTransId="{7921A439-F96D-4823-852C-6B5A1682F77E}" sibTransId="{EB598C33-6144-473E-A37F-80B650A283EB}"/>
    <dgm:cxn modelId="{7A3EF2D5-5E0E-40E0-99EA-14578240C7C7}" srcId="{EB608938-9FD9-41D5-BD1B-6FC68296346D}" destId="{BA5C6B22-5F5A-4B88-82D7-0E3F9908A718}" srcOrd="1" destOrd="0" parTransId="{F3619C0C-0C6F-4040-925C-CC575E7F100F}" sibTransId="{09B74522-F6C9-4610-BEE4-9441964C26E5}"/>
    <dgm:cxn modelId="{933039BB-9D98-417C-AAD1-216C12843EE8}" type="presOf" srcId="{BA5C6B22-5F5A-4B88-82D7-0E3F9908A718}" destId="{722174BE-664A-4657-B91F-AC84594BB1D4}" srcOrd="0" destOrd="0" presId="urn:microsoft.com/office/officeart/2005/8/layout/list1"/>
    <dgm:cxn modelId="{540BF29F-8117-433E-B4C1-2E5373CF56B7}" type="presOf" srcId="{82611DD7-A5DB-4EC0-A1F5-D950707FE792}" destId="{830C79E7-F4F5-4E26-8268-CD2F3EDF4014}" srcOrd="0" destOrd="0" presId="urn:microsoft.com/office/officeart/2005/8/layout/list1"/>
    <dgm:cxn modelId="{7C0DF4DA-1B3C-402D-A4D2-1CAADD97AB75}" srcId="{9709ABDD-470C-4854-BAC8-359A0B46D958}" destId="{82611DD7-A5DB-4EC0-A1F5-D950707FE792}" srcOrd="0" destOrd="0" parTransId="{829AF54C-7982-457C-B803-F1C3035D8F68}" sibTransId="{669ABBF4-19FD-4C63-9733-711FC38836C1}"/>
    <dgm:cxn modelId="{0FCBAA65-6947-4EDA-B504-811D16786334}" type="presParOf" srcId="{E9669442-A103-426B-88B6-EB4924CCD903}" destId="{F48C7C54-EE23-41D7-9742-C0703CD6AF05}" srcOrd="0" destOrd="0" presId="urn:microsoft.com/office/officeart/2005/8/layout/list1"/>
    <dgm:cxn modelId="{351DC10F-0DE8-4D5B-99BA-3158FB053C93}" type="presParOf" srcId="{F48C7C54-EE23-41D7-9742-C0703CD6AF05}" destId="{B917CAD7-301C-4F99-95F2-6C17609E9D9E}" srcOrd="0" destOrd="0" presId="urn:microsoft.com/office/officeart/2005/8/layout/list1"/>
    <dgm:cxn modelId="{798BB1BD-4AE0-466A-801A-D9DFD3250F5B}" type="presParOf" srcId="{F48C7C54-EE23-41D7-9742-C0703CD6AF05}" destId="{7DF31B73-ED26-4424-AC7E-35CF20B3CEBE}" srcOrd="1" destOrd="0" presId="urn:microsoft.com/office/officeart/2005/8/layout/list1"/>
    <dgm:cxn modelId="{791BA5B9-4FD6-43BC-B63B-EE803ECA93EF}" type="presParOf" srcId="{E9669442-A103-426B-88B6-EB4924CCD903}" destId="{37017D64-F53F-40DA-8C88-814E12FE86E9}" srcOrd="1" destOrd="0" presId="urn:microsoft.com/office/officeart/2005/8/layout/list1"/>
    <dgm:cxn modelId="{A6658EE7-170B-44F6-BAFA-8DBCD4A358EF}" type="presParOf" srcId="{E9669442-A103-426B-88B6-EB4924CCD903}" destId="{830C79E7-F4F5-4E26-8268-CD2F3EDF4014}" srcOrd="2" destOrd="0" presId="urn:microsoft.com/office/officeart/2005/8/layout/list1"/>
    <dgm:cxn modelId="{9A69BE58-C021-4410-952D-6A13884F0B5F}" type="presParOf" srcId="{E9669442-A103-426B-88B6-EB4924CCD903}" destId="{394E5971-6786-4F05-8C9C-4C701D430053}" srcOrd="3" destOrd="0" presId="urn:microsoft.com/office/officeart/2005/8/layout/list1"/>
    <dgm:cxn modelId="{AF2FE7CC-5F88-4977-A07E-38B4FF78F57E}" type="presParOf" srcId="{E9669442-A103-426B-88B6-EB4924CCD903}" destId="{16A5F521-E7F9-4885-B477-A88872288C30}" srcOrd="4" destOrd="0" presId="urn:microsoft.com/office/officeart/2005/8/layout/list1"/>
    <dgm:cxn modelId="{DA267A9D-4CF3-4E61-A5ED-2192B8143F48}" type="presParOf" srcId="{16A5F521-E7F9-4885-B477-A88872288C30}" destId="{722174BE-664A-4657-B91F-AC84594BB1D4}" srcOrd="0" destOrd="0" presId="urn:microsoft.com/office/officeart/2005/8/layout/list1"/>
    <dgm:cxn modelId="{86E1AA85-E351-4398-8EDC-28C99AD86F6C}" type="presParOf" srcId="{16A5F521-E7F9-4885-B477-A88872288C30}" destId="{C44A2CA1-F302-4330-AD20-FC30F709C3E1}" srcOrd="1" destOrd="0" presId="urn:microsoft.com/office/officeart/2005/8/layout/list1"/>
    <dgm:cxn modelId="{B530C10F-7925-49D4-8052-7C5AAF7D4EE7}" type="presParOf" srcId="{E9669442-A103-426B-88B6-EB4924CCD903}" destId="{93CDBA04-E009-458A-BFE1-9FE45BDEC4CE}" srcOrd="5" destOrd="0" presId="urn:microsoft.com/office/officeart/2005/8/layout/list1"/>
    <dgm:cxn modelId="{591225F5-48F3-4DD8-814E-F848EC5AFD21}" type="presParOf" srcId="{E9669442-A103-426B-88B6-EB4924CCD903}" destId="{721D6EC1-9962-45CE-A9B2-246FC01C580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1F906B-2180-4934-91DB-BEE0DFA99076}" type="doc">
      <dgm:prSet loTypeId="urn:microsoft.com/office/officeart/2005/8/layout/lProcess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D31F1C-B299-4754-9C2A-EB0D9AFD47C7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698 767,2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91,12%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1C184-A303-48BA-9585-5B2F1353584B}" type="parTrans" cxnId="{C35B7007-3F85-4820-9B36-B0218431C19A}">
      <dgm:prSet/>
      <dgm:spPr/>
      <dgm:t>
        <a:bodyPr/>
        <a:lstStyle/>
        <a:p>
          <a:endParaRPr lang="ru-RU"/>
        </a:p>
      </dgm:t>
    </dgm:pt>
    <dgm:pt modelId="{6F5027FC-638A-4AE5-9B5D-806E670420E5}" type="sibTrans" cxnId="{C35B7007-3F85-4820-9B36-B0218431C19A}">
      <dgm:prSet/>
      <dgm:spPr/>
      <dgm:t>
        <a:bodyPr/>
        <a:lstStyle/>
        <a:p>
          <a:endParaRPr lang="ru-RU"/>
        </a:p>
      </dgm:t>
    </dgm:pt>
    <dgm:pt modelId="{A6437EA9-53BD-4EBE-A0AF-1AEF25D6839D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324 984,1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35,5%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8DD3D-D208-47FE-9502-2D0CD9E3A74F}" type="parTrans" cxnId="{95956C72-079F-4F54-BF86-6C1DDFBAEF33}">
      <dgm:prSet/>
      <dgm:spPr/>
      <dgm:t>
        <a:bodyPr/>
        <a:lstStyle/>
        <a:p>
          <a:endParaRPr lang="ru-RU"/>
        </a:p>
      </dgm:t>
    </dgm:pt>
    <dgm:pt modelId="{19BCB306-A15B-434E-A344-51BFDC8318D0}" type="sibTrans" cxnId="{95956C72-079F-4F54-BF86-6C1DDFBAEF33}">
      <dgm:prSet/>
      <dgm:spPr/>
      <dgm:t>
        <a:bodyPr/>
        <a:lstStyle/>
        <a:p>
          <a:endParaRPr lang="ru-RU"/>
        </a:p>
      </dgm:t>
    </dgm:pt>
    <dgm:pt modelId="{EDC366E3-5BC5-4441-AA28-3D6225D91B0B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373 783,1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55,62%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E11AA-7877-4A40-9791-F5B562B5F938}" type="parTrans" cxnId="{7F5EDCBC-89DB-4276-914B-D66CFA5E544E}">
      <dgm:prSet/>
      <dgm:spPr/>
      <dgm:t>
        <a:bodyPr/>
        <a:lstStyle/>
        <a:p>
          <a:endParaRPr lang="ru-RU"/>
        </a:p>
      </dgm:t>
    </dgm:pt>
    <dgm:pt modelId="{CB34462C-5D59-4B8E-AA7B-0FF1B0E3EEFD}" type="sibTrans" cxnId="{7F5EDCBC-89DB-4276-914B-D66CFA5E544E}">
      <dgm:prSet/>
      <dgm:spPr/>
      <dgm:t>
        <a:bodyPr/>
        <a:lstStyle/>
        <a:p>
          <a:endParaRPr lang="ru-RU"/>
        </a:p>
      </dgm:t>
    </dgm:pt>
    <dgm:pt modelId="{FD816A11-1D6F-4DEC-B7A8-58431BBAEE8D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654 793,3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81,91%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4B9887-6553-40FD-B956-19812684E981}" type="parTrans" cxnId="{2E8C0C13-C7B1-49A7-A995-466E0E6CBAA4}">
      <dgm:prSet/>
      <dgm:spPr/>
      <dgm:t>
        <a:bodyPr/>
        <a:lstStyle/>
        <a:p>
          <a:endParaRPr lang="ru-RU"/>
        </a:p>
      </dgm:t>
    </dgm:pt>
    <dgm:pt modelId="{518CA8D9-B232-4972-B3DD-1A02D800A655}" type="sibTrans" cxnId="{2E8C0C13-C7B1-49A7-A995-466E0E6CBAA4}">
      <dgm:prSet/>
      <dgm:spPr/>
      <dgm:t>
        <a:bodyPr/>
        <a:lstStyle/>
        <a:p>
          <a:endParaRPr lang="ru-RU"/>
        </a:p>
      </dgm:t>
    </dgm:pt>
    <dgm:pt modelId="{82C016AA-59F5-491F-8509-1B00581C0B07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331 823,5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35,5%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759FF-7473-4D09-84BF-E910CD82F4BD}" type="parTrans" cxnId="{2B433887-671E-4DEC-8773-F3F1222126FA}">
      <dgm:prSet/>
      <dgm:spPr/>
      <dgm:t>
        <a:bodyPr/>
        <a:lstStyle/>
        <a:p>
          <a:endParaRPr lang="ru-RU"/>
        </a:p>
      </dgm:t>
    </dgm:pt>
    <dgm:pt modelId="{6714A69B-EE1A-487C-9E8F-2FE561C3EF88}" type="sibTrans" cxnId="{2B433887-671E-4DEC-8773-F3F1222126FA}">
      <dgm:prSet/>
      <dgm:spPr/>
      <dgm:t>
        <a:bodyPr/>
        <a:lstStyle/>
        <a:p>
          <a:endParaRPr lang="ru-RU"/>
        </a:p>
      </dgm:t>
    </dgm:pt>
    <dgm:pt modelId="{61E2593A-80DA-4383-80EA-D162618E256B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322 979,8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46,41%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F9058C-C1E1-420E-A69A-62A97E8D71C9}" type="parTrans" cxnId="{EADD2A68-EF8C-49FC-88A8-E5EEA2712F50}">
      <dgm:prSet/>
      <dgm:spPr/>
      <dgm:t>
        <a:bodyPr/>
        <a:lstStyle/>
        <a:p>
          <a:endParaRPr lang="ru-RU"/>
        </a:p>
      </dgm:t>
    </dgm:pt>
    <dgm:pt modelId="{6B3596F6-C0FB-4966-AB96-55F83EAC356C}" type="sibTrans" cxnId="{EADD2A68-EF8C-49FC-88A8-E5EEA2712F50}">
      <dgm:prSet/>
      <dgm:spPr/>
      <dgm:t>
        <a:bodyPr/>
        <a:lstStyle/>
        <a:p>
          <a:endParaRPr lang="ru-RU"/>
        </a:p>
      </dgm:t>
    </dgm:pt>
    <dgm:pt modelId="{4574EE81-A070-40E5-8054-BEEBA31FB0C5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671 109,9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81,18%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A3B10-8801-4379-BD90-8B7912B284D1}" type="parTrans" cxnId="{CBEF7660-EA64-42A3-ABDC-E12C465BB7E7}">
      <dgm:prSet/>
      <dgm:spPr/>
      <dgm:t>
        <a:bodyPr/>
        <a:lstStyle/>
        <a:p>
          <a:endParaRPr lang="ru-RU"/>
        </a:p>
      </dgm:t>
    </dgm:pt>
    <dgm:pt modelId="{E2E17AED-4BCB-4347-8092-86E3A2B499CD}" type="sibTrans" cxnId="{CBEF7660-EA64-42A3-ABDC-E12C465BB7E7}">
      <dgm:prSet/>
      <dgm:spPr/>
      <dgm:t>
        <a:bodyPr/>
        <a:lstStyle/>
        <a:p>
          <a:endParaRPr lang="ru-RU"/>
        </a:p>
      </dgm:t>
    </dgm:pt>
    <dgm:pt modelId="{532552AB-122B-45AE-92F7-02679C707536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337 307,6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35,5%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A2A72-8081-4434-BF6C-8D35E0DAF337}" type="parTrans" cxnId="{6091B0BA-7D34-44EC-BB1E-5783E8E0E3F6}">
      <dgm:prSet/>
      <dgm:spPr/>
      <dgm:t>
        <a:bodyPr/>
        <a:lstStyle/>
        <a:p>
          <a:endParaRPr lang="ru-RU"/>
        </a:p>
      </dgm:t>
    </dgm:pt>
    <dgm:pt modelId="{88722AC9-A850-4583-9E27-F9CD4DC3AD37}" type="sibTrans" cxnId="{6091B0BA-7D34-44EC-BB1E-5783E8E0E3F6}">
      <dgm:prSet/>
      <dgm:spPr/>
      <dgm:t>
        <a:bodyPr/>
        <a:lstStyle/>
        <a:p>
          <a:endParaRPr lang="ru-RU"/>
        </a:p>
      </dgm:t>
    </dgm:pt>
    <dgm:pt modelId="{AD8C7A0B-624F-4161-9B4B-B766E55A0C94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333 802,2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45,68%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5566B-3EAA-4602-BF7D-DCB3DA80F89E}" type="parTrans" cxnId="{8B076721-C455-4B11-867D-7742EA461FC8}">
      <dgm:prSet/>
      <dgm:spPr/>
      <dgm:t>
        <a:bodyPr/>
        <a:lstStyle/>
        <a:p>
          <a:endParaRPr lang="ru-RU"/>
        </a:p>
      </dgm:t>
    </dgm:pt>
    <dgm:pt modelId="{E21CD585-34D8-4527-B103-33FA37865E1E}" type="sibTrans" cxnId="{8B076721-C455-4B11-867D-7742EA461FC8}">
      <dgm:prSet/>
      <dgm:spPr/>
      <dgm:t>
        <a:bodyPr/>
        <a:lstStyle/>
        <a:p>
          <a:endParaRPr lang="ru-RU"/>
        </a:p>
      </dgm:t>
    </dgm:pt>
    <dgm:pt modelId="{10A5FCFD-9EA2-4428-BDB0-8171CC5D0C5B}" type="pres">
      <dgm:prSet presAssocID="{B41F906B-2180-4934-91DB-BEE0DFA9907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F6E06B-05EA-4491-8645-A374427B01E2}" type="pres">
      <dgm:prSet presAssocID="{0DD31F1C-B299-4754-9C2A-EB0D9AFD47C7}" presName="compNode" presStyleCnt="0"/>
      <dgm:spPr/>
      <dgm:t>
        <a:bodyPr/>
        <a:lstStyle/>
        <a:p>
          <a:endParaRPr lang="ru-RU"/>
        </a:p>
      </dgm:t>
    </dgm:pt>
    <dgm:pt modelId="{5B9907AC-DA98-4C77-9D7D-168829CDC6D2}" type="pres">
      <dgm:prSet presAssocID="{0DD31F1C-B299-4754-9C2A-EB0D9AFD47C7}" presName="aNode" presStyleLbl="bgShp" presStyleIdx="0" presStyleCnt="3"/>
      <dgm:spPr/>
      <dgm:t>
        <a:bodyPr/>
        <a:lstStyle/>
        <a:p>
          <a:endParaRPr lang="ru-RU"/>
        </a:p>
      </dgm:t>
    </dgm:pt>
    <dgm:pt modelId="{4C1A739C-2629-43F6-962A-254ABD6844C3}" type="pres">
      <dgm:prSet presAssocID="{0DD31F1C-B299-4754-9C2A-EB0D9AFD47C7}" presName="textNode" presStyleLbl="bgShp" presStyleIdx="0" presStyleCnt="3"/>
      <dgm:spPr/>
      <dgm:t>
        <a:bodyPr/>
        <a:lstStyle/>
        <a:p>
          <a:endParaRPr lang="ru-RU"/>
        </a:p>
      </dgm:t>
    </dgm:pt>
    <dgm:pt modelId="{4CC264A5-B5AD-4F1F-904E-7780573B0AFA}" type="pres">
      <dgm:prSet presAssocID="{0DD31F1C-B299-4754-9C2A-EB0D9AFD47C7}" presName="compChildNode" presStyleCnt="0"/>
      <dgm:spPr/>
      <dgm:t>
        <a:bodyPr/>
        <a:lstStyle/>
        <a:p>
          <a:endParaRPr lang="ru-RU"/>
        </a:p>
      </dgm:t>
    </dgm:pt>
    <dgm:pt modelId="{634FC379-FCFC-40A2-8B0D-F872EE5E7FF1}" type="pres">
      <dgm:prSet presAssocID="{0DD31F1C-B299-4754-9C2A-EB0D9AFD47C7}" presName="theInnerList" presStyleCnt="0"/>
      <dgm:spPr/>
      <dgm:t>
        <a:bodyPr/>
        <a:lstStyle/>
        <a:p>
          <a:endParaRPr lang="ru-RU"/>
        </a:p>
      </dgm:t>
    </dgm:pt>
    <dgm:pt modelId="{545CE22E-9464-4A70-8556-C2079BC1BF0E}" type="pres">
      <dgm:prSet presAssocID="{A6437EA9-53BD-4EBE-A0AF-1AEF25D6839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C59F3-1FF4-4075-A324-088BBBF969AE}" type="pres">
      <dgm:prSet presAssocID="{A6437EA9-53BD-4EBE-A0AF-1AEF25D6839D}" presName="aSpace2" presStyleCnt="0"/>
      <dgm:spPr/>
      <dgm:t>
        <a:bodyPr/>
        <a:lstStyle/>
        <a:p>
          <a:endParaRPr lang="ru-RU"/>
        </a:p>
      </dgm:t>
    </dgm:pt>
    <dgm:pt modelId="{F116BD40-999A-4D62-BD8C-3F46F21B7658}" type="pres">
      <dgm:prSet presAssocID="{EDC366E3-5BC5-4441-AA28-3D6225D91B0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2DED0-6DCC-4AE5-9705-B2314DBB878B}" type="pres">
      <dgm:prSet presAssocID="{0DD31F1C-B299-4754-9C2A-EB0D9AFD47C7}" presName="aSpace" presStyleCnt="0"/>
      <dgm:spPr/>
      <dgm:t>
        <a:bodyPr/>
        <a:lstStyle/>
        <a:p>
          <a:endParaRPr lang="ru-RU"/>
        </a:p>
      </dgm:t>
    </dgm:pt>
    <dgm:pt modelId="{17137B6F-2ED7-4B42-AEEE-9EDCCF426A31}" type="pres">
      <dgm:prSet presAssocID="{FD816A11-1D6F-4DEC-B7A8-58431BBAEE8D}" presName="compNode" presStyleCnt="0"/>
      <dgm:spPr/>
      <dgm:t>
        <a:bodyPr/>
        <a:lstStyle/>
        <a:p>
          <a:endParaRPr lang="ru-RU"/>
        </a:p>
      </dgm:t>
    </dgm:pt>
    <dgm:pt modelId="{54237295-6676-4686-908C-5BCE1972ABF1}" type="pres">
      <dgm:prSet presAssocID="{FD816A11-1D6F-4DEC-B7A8-58431BBAEE8D}" presName="aNode" presStyleLbl="bgShp" presStyleIdx="1" presStyleCnt="3"/>
      <dgm:spPr/>
      <dgm:t>
        <a:bodyPr/>
        <a:lstStyle/>
        <a:p>
          <a:endParaRPr lang="ru-RU"/>
        </a:p>
      </dgm:t>
    </dgm:pt>
    <dgm:pt modelId="{09B1DFDC-F591-4C83-9967-742D35543E20}" type="pres">
      <dgm:prSet presAssocID="{FD816A11-1D6F-4DEC-B7A8-58431BBAEE8D}" presName="textNode" presStyleLbl="bgShp" presStyleIdx="1" presStyleCnt="3"/>
      <dgm:spPr/>
      <dgm:t>
        <a:bodyPr/>
        <a:lstStyle/>
        <a:p>
          <a:endParaRPr lang="ru-RU"/>
        </a:p>
      </dgm:t>
    </dgm:pt>
    <dgm:pt modelId="{9E01A5E8-0AE3-46E9-8ABE-AF54B53E13EE}" type="pres">
      <dgm:prSet presAssocID="{FD816A11-1D6F-4DEC-B7A8-58431BBAEE8D}" presName="compChildNode" presStyleCnt="0"/>
      <dgm:spPr/>
      <dgm:t>
        <a:bodyPr/>
        <a:lstStyle/>
        <a:p>
          <a:endParaRPr lang="ru-RU"/>
        </a:p>
      </dgm:t>
    </dgm:pt>
    <dgm:pt modelId="{7673AFBA-5EC0-4853-AB5C-5F06A5CBF8F8}" type="pres">
      <dgm:prSet presAssocID="{FD816A11-1D6F-4DEC-B7A8-58431BBAEE8D}" presName="theInnerList" presStyleCnt="0"/>
      <dgm:spPr/>
      <dgm:t>
        <a:bodyPr/>
        <a:lstStyle/>
        <a:p>
          <a:endParaRPr lang="ru-RU"/>
        </a:p>
      </dgm:t>
    </dgm:pt>
    <dgm:pt modelId="{3F7E4A8E-AE2E-4BE8-9A01-077FBEB6C8DD}" type="pres">
      <dgm:prSet presAssocID="{82C016AA-59F5-491F-8509-1B00581C0B0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2FC4B-33AA-4705-A197-B244322C102E}" type="pres">
      <dgm:prSet presAssocID="{82C016AA-59F5-491F-8509-1B00581C0B07}" presName="aSpace2" presStyleCnt="0"/>
      <dgm:spPr/>
      <dgm:t>
        <a:bodyPr/>
        <a:lstStyle/>
        <a:p>
          <a:endParaRPr lang="ru-RU"/>
        </a:p>
      </dgm:t>
    </dgm:pt>
    <dgm:pt modelId="{592960D9-580B-4CFA-B00E-BB25C250086A}" type="pres">
      <dgm:prSet presAssocID="{61E2593A-80DA-4383-80EA-D162618E256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055BC-9557-4C1B-ACE6-29C04CEA03C6}" type="pres">
      <dgm:prSet presAssocID="{FD816A11-1D6F-4DEC-B7A8-58431BBAEE8D}" presName="aSpace" presStyleCnt="0"/>
      <dgm:spPr/>
      <dgm:t>
        <a:bodyPr/>
        <a:lstStyle/>
        <a:p>
          <a:endParaRPr lang="ru-RU"/>
        </a:p>
      </dgm:t>
    </dgm:pt>
    <dgm:pt modelId="{F48010D7-37AF-446F-83C0-39D2EC7149E2}" type="pres">
      <dgm:prSet presAssocID="{4574EE81-A070-40E5-8054-BEEBA31FB0C5}" presName="compNode" presStyleCnt="0"/>
      <dgm:spPr/>
      <dgm:t>
        <a:bodyPr/>
        <a:lstStyle/>
        <a:p>
          <a:endParaRPr lang="ru-RU"/>
        </a:p>
      </dgm:t>
    </dgm:pt>
    <dgm:pt modelId="{67500791-FBE1-4B39-B29B-968BCB65F551}" type="pres">
      <dgm:prSet presAssocID="{4574EE81-A070-40E5-8054-BEEBA31FB0C5}" presName="aNode" presStyleLbl="bgShp" presStyleIdx="2" presStyleCnt="3"/>
      <dgm:spPr/>
      <dgm:t>
        <a:bodyPr/>
        <a:lstStyle/>
        <a:p>
          <a:endParaRPr lang="ru-RU"/>
        </a:p>
      </dgm:t>
    </dgm:pt>
    <dgm:pt modelId="{BA4357E3-825A-4B66-A58A-A5A47319AA6B}" type="pres">
      <dgm:prSet presAssocID="{4574EE81-A070-40E5-8054-BEEBA31FB0C5}" presName="textNode" presStyleLbl="bgShp" presStyleIdx="2" presStyleCnt="3"/>
      <dgm:spPr/>
      <dgm:t>
        <a:bodyPr/>
        <a:lstStyle/>
        <a:p>
          <a:endParaRPr lang="ru-RU"/>
        </a:p>
      </dgm:t>
    </dgm:pt>
    <dgm:pt modelId="{FED9F71F-A19C-41B8-9C08-85FCED46128D}" type="pres">
      <dgm:prSet presAssocID="{4574EE81-A070-40E5-8054-BEEBA31FB0C5}" presName="compChildNode" presStyleCnt="0"/>
      <dgm:spPr/>
      <dgm:t>
        <a:bodyPr/>
        <a:lstStyle/>
        <a:p>
          <a:endParaRPr lang="ru-RU"/>
        </a:p>
      </dgm:t>
    </dgm:pt>
    <dgm:pt modelId="{7B63D5F0-6210-4D8F-8DD8-C54A4828825A}" type="pres">
      <dgm:prSet presAssocID="{4574EE81-A070-40E5-8054-BEEBA31FB0C5}" presName="theInnerList" presStyleCnt="0"/>
      <dgm:spPr/>
      <dgm:t>
        <a:bodyPr/>
        <a:lstStyle/>
        <a:p>
          <a:endParaRPr lang="ru-RU"/>
        </a:p>
      </dgm:t>
    </dgm:pt>
    <dgm:pt modelId="{AF011572-8BDD-49BB-B319-AB35530A4FE7}" type="pres">
      <dgm:prSet presAssocID="{532552AB-122B-45AE-92F7-02679C70753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01C8A-8D4A-45D6-A17A-747075CC5C31}" type="pres">
      <dgm:prSet presAssocID="{532552AB-122B-45AE-92F7-02679C707536}" presName="aSpace2" presStyleCnt="0"/>
      <dgm:spPr/>
      <dgm:t>
        <a:bodyPr/>
        <a:lstStyle/>
        <a:p>
          <a:endParaRPr lang="ru-RU"/>
        </a:p>
      </dgm:t>
    </dgm:pt>
    <dgm:pt modelId="{2D67BB7F-FE30-4072-A5F6-BDC0E7D7305C}" type="pres">
      <dgm:prSet presAssocID="{AD8C7A0B-624F-4161-9B4B-B766E55A0C9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7AB67-5707-44D0-9625-84B841E551CD}" type="presOf" srcId="{EDC366E3-5BC5-4441-AA28-3D6225D91B0B}" destId="{F116BD40-999A-4D62-BD8C-3F46F21B7658}" srcOrd="0" destOrd="0" presId="urn:microsoft.com/office/officeart/2005/8/layout/lProcess2"/>
    <dgm:cxn modelId="{95956C72-079F-4F54-BF86-6C1DDFBAEF33}" srcId="{0DD31F1C-B299-4754-9C2A-EB0D9AFD47C7}" destId="{A6437EA9-53BD-4EBE-A0AF-1AEF25D6839D}" srcOrd="0" destOrd="0" parTransId="{8F38DD3D-D208-47FE-9502-2D0CD9E3A74F}" sibTransId="{19BCB306-A15B-434E-A344-51BFDC8318D0}"/>
    <dgm:cxn modelId="{2E8C0C13-C7B1-49A7-A995-466E0E6CBAA4}" srcId="{B41F906B-2180-4934-91DB-BEE0DFA99076}" destId="{FD816A11-1D6F-4DEC-B7A8-58431BBAEE8D}" srcOrd="1" destOrd="0" parTransId="{7A4B9887-6553-40FD-B956-19812684E981}" sibTransId="{518CA8D9-B232-4972-B3DD-1A02D800A655}"/>
    <dgm:cxn modelId="{2C42AB7D-CC66-4F53-A7FC-E23F1681052A}" type="presOf" srcId="{A6437EA9-53BD-4EBE-A0AF-1AEF25D6839D}" destId="{545CE22E-9464-4A70-8556-C2079BC1BF0E}" srcOrd="0" destOrd="0" presId="urn:microsoft.com/office/officeart/2005/8/layout/lProcess2"/>
    <dgm:cxn modelId="{C35B7007-3F85-4820-9B36-B0218431C19A}" srcId="{B41F906B-2180-4934-91DB-BEE0DFA99076}" destId="{0DD31F1C-B299-4754-9C2A-EB0D9AFD47C7}" srcOrd="0" destOrd="0" parTransId="{5971C184-A303-48BA-9585-5B2F1353584B}" sibTransId="{6F5027FC-638A-4AE5-9B5D-806E670420E5}"/>
    <dgm:cxn modelId="{7C5880FD-BFB5-483B-8D02-B1BCA1E461A8}" type="presOf" srcId="{82C016AA-59F5-491F-8509-1B00581C0B07}" destId="{3F7E4A8E-AE2E-4BE8-9A01-077FBEB6C8DD}" srcOrd="0" destOrd="0" presId="urn:microsoft.com/office/officeart/2005/8/layout/lProcess2"/>
    <dgm:cxn modelId="{E347CB36-F219-4981-AE32-4F03DACCE395}" type="presOf" srcId="{FD816A11-1D6F-4DEC-B7A8-58431BBAEE8D}" destId="{54237295-6676-4686-908C-5BCE1972ABF1}" srcOrd="0" destOrd="0" presId="urn:microsoft.com/office/officeart/2005/8/layout/lProcess2"/>
    <dgm:cxn modelId="{40E48195-8B97-403F-804B-092F8363765D}" type="presOf" srcId="{4574EE81-A070-40E5-8054-BEEBA31FB0C5}" destId="{BA4357E3-825A-4B66-A58A-A5A47319AA6B}" srcOrd="1" destOrd="0" presId="urn:microsoft.com/office/officeart/2005/8/layout/lProcess2"/>
    <dgm:cxn modelId="{F5C87C27-BA9B-4E46-9E0B-647AF8EC191C}" type="presOf" srcId="{0DD31F1C-B299-4754-9C2A-EB0D9AFD47C7}" destId="{4C1A739C-2629-43F6-962A-254ABD6844C3}" srcOrd="1" destOrd="0" presId="urn:microsoft.com/office/officeart/2005/8/layout/lProcess2"/>
    <dgm:cxn modelId="{FE4ABFD7-80E4-4971-82DA-F14EAC22ACCB}" type="presOf" srcId="{FD816A11-1D6F-4DEC-B7A8-58431BBAEE8D}" destId="{09B1DFDC-F591-4C83-9967-742D35543E20}" srcOrd="1" destOrd="0" presId="urn:microsoft.com/office/officeart/2005/8/layout/lProcess2"/>
    <dgm:cxn modelId="{A86DA953-6DA4-4B5E-89A0-D34CE983EC52}" type="presOf" srcId="{AD8C7A0B-624F-4161-9B4B-B766E55A0C94}" destId="{2D67BB7F-FE30-4072-A5F6-BDC0E7D7305C}" srcOrd="0" destOrd="0" presId="urn:microsoft.com/office/officeart/2005/8/layout/lProcess2"/>
    <dgm:cxn modelId="{E6D80797-E944-4C45-A2EA-737811DF1D85}" type="presOf" srcId="{B41F906B-2180-4934-91DB-BEE0DFA99076}" destId="{10A5FCFD-9EA2-4428-BDB0-8171CC5D0C5B}" srcOrd="0" destOrd="0" presId="urn:microsoft.com/office/officeart/2005/8/layout/lProcess2"/>
    <dgm:cxn modelId="{EADD2A68-EF8C-49FC-88A8-E5EEA2712F50}" srcId="{FD816A11-1D6F-4DEC-B7A8-58431BBAEE8D}" destId="{61E2593A-80DA-4383-80EA-D162618E256B}" srcOrd="1" destOrd="0" parTransId="{E8F9058C-C1E1-420E-A69A-62A97E8D71C9}" sibTransId="{6B3596F6-C0FB-4966-AB96-55F83EAC356C}"/>
    <dgm:cxn modelId="{0246EFDA-01A3-458F-9870-54428A573AB5}" type="presOf" srcId="{4574EE81-A070-40E5-8054-BEEBA31FB0C5}" destId="{67500791-FBE1-4B39-B29B-968BCB65F551}" srcOrd="0" destOrd="0" presId="urn:microsoft.com/office/officeart/2005/8/layout/lProcess2"/>
    <dgm:cxn modelId="{FF1085D2-19DF-45AB-94AC-3414CFEA09F4}" type="presOf" srcId="{532552AB-122B-45AE-92F7-02679C707536}" destId="{AF011572-8BDD-49BB-B319-AB35530A4FE7}" srcOrd="0" destOrd="0" presId="urn:microsoft.com/office/officeart/2005/8/layout/lProcess2"/>
    <dgm:cxn modelId="{7F5EDCBC-89DB-4276-914B-D66CFA5E544E}" srcId="{0DD31F1C-B299-4754-9C2A-EB0D9AFD47C7}" destId="{EDC366E3-5BC5-4441-AA28-3D6225D91B0B}" srcOrd="1" destOrd="0" parTransId="{CA0E11AA-7877-4A40-9791-F5B562B5F938}" sibTransId="{CB34462C-5D59-4B8E-AA7B-0FF1B0E3EEFD}"/>
    <dgm:cxn modelId="{8B076721-C455-4B11-867D-7742EA461FC8}" srcId="{4574EE81-A070-40E5-8054-BEEBA31FB0C5}" destId="{AD8C7A0B-624F-4161-9B4B-B766E55A0C94}" srcOrd="1" destOrd="0" parTransId="{A4D5566B-3EAA-4602-BF7D-DCB3DA80F89E}" sibTransId="{E21CD585-34D8-4527-B103-33FA37865E1E}"/>
    <dgm:cxn modelId="{CBEF7660-EA64-42A3-ABDC-E12C465BB7E7}" srcId="{B41F906B-2180-4934-91DB-BEE0DFA99076}" destId="{4574EE81-A070-40E5-8054-BEEBA31FB0C5}" srcOrd="2" destOrd="0" parTransId="{A8DA3B10-8801-4379-BD90-8B7912B284D1}" sibTransId="{E2E17AED-4BCB-4347-8092-86E3A2B499CD}"/>
    <dgm:cxn modelId="{6091B0BA-7D34-44EC-BB1E-5783E8E0E3F6}" srcId="{4574EE81-A070-40E5-8054-BEEBA31FB0C5}" destId="{532552AB-122B-45AE-92F7-02679C707536}" srcOrd="0" destOrd="0" parTransId="{49CA2A72-8081-4434-BF6C-8D35E0DAF337}" sibTransId="{88722AC9-A850-4583-9E27-F9CD4DC3AD37}"/>
    <dgm:cxn modelId="{2B433887-671E-4DEC-8773-F3F1222126FA}" srcId="{FD816A11-1D6F-4DEC-B7A8-58431BBAEE8D}" destId="{82C016AA-59F5-491F-8509-1B00581C0B07}" srcOrd="0" destOrd="0" parTransId="{4B3759FF-7473-4D09-84BF-E910CD82F4BD}" sibTransId="{6714A69B-EE1A-487C-9E8F-2FE561C3EF88}"/>
    <dgm:cxn modelId="{8CD48426-3890-4C22-84FE-86863DBD1B4B}" type="presOf" srcId="{61E2593A-80DA-4383-80EA-D162618E256B}" destId="{592960D9-580B-4CFA-B00E-BB25C250086A}" srcOrd="0" destOrd="0" presId="urn:microsoft.com/office/officeart/2005/8/layout/lProcess2"/>
    <dgm:cxn modelId="{C1019733-497E-4D0A-9146-CDD43AB8EA41}" type="presOf" srcId="{0DD31F1C-B299-4754-9C2A-EB0D9AFD47C7}" destId="{5B9907AC-DA98-4C77-9D7D-168829CDC6D2}" srcOrd="0" destOrd="0" presId="urn:microsoft.com/office/officeart/2005/8/layout/lProcess2"/>
    <dgm:cxn modelId="{38892466-E08D-488B-8173-EFA481495DB1}" type="presParOf" srcId="{10A5FCFD-9EA2-4428-BDB0-8171CC5D0C5B}" destId="{20F6E06B-05EA-4491-8645-A374427B01E2}" srcOrd="0" destOrd="0" presId="urn:microsoft.com/office/officeart/2005/8/layout/lProcess2"/>
    <dgm:cxn modelId="{49F6A636-D4EF-447F-9674-75FB4347CD40}" type="presParOf" srcId="{20F6E06B-05EA-4491-8645-A374427B01E2}" destId="{5B9907AC-DA98-4C77-9D7D-168829CDC6D2}" srcOrd="0" destOrd="0" presId="urn:microsoft.com/office/officeart/2005/8/layout/lProcess2"/>
    <dgm:cxn modelId="{5D75D58C-7D09-40CF-B93C-3B0E965FCC61}" type="presParOf" srcId="{20F6E06B-05EA-4491-8645-A374427B01E2}" destId="{4C1A739C-2629-43F6-962A-254ABD6844C3}" srcOrd="1" destOrd="0" presId="urn:microsoft.com/office/officeart/2005/8/layout/lProcess2"/>
    <dgm:cxn modelId="{B79B1153-EBEB-4D44-8481-9EDCEB1B4B84}" type="presParOf" srcId="{20F6E06B-05EA-4491-8645-A374427B01E2}" destId="{4CC264A5-B5AD-4F1F-904E-7780573B0AFA}" srcOrd="2" destOrd="0" presId="urn:microsoft.com/office/officeart/2005/8/layout/lProcess2"/>
    <dgm:cxn modelId="{855B2C3F-79BD-45F5-B55C-60F64117A015}" type="presParOf" srcId="{4CC264A5-B5AD-4F1F-904E-7780573B0AFA}" destId="{634FC379-FCFC-40A2-8B0D-F872EE5E7FF1}" srcOrd="0" destOrd="0" presId="urn:microsoft.com/office/officeart/2005/8/layout/lProcess2"/>
    <dgm:cxn modelId="{8469FD34-6A58-44D6-853C-10DFC8CCAAD7}" type="presParOf" srcId="{634FC379-FCFC-40A2-8B0D-F872EE5E7FF1}" destId="{545CE22E-9464-4A70-8556-C2079BC1BF0E}" srcOrd="0" destOrd="0" presId="urn:microsoft.com/office/officeart/2005/8/layout/lProcess2"/>
    <dgm:cxn modelId="{5E608BA1-6ABC-41C4-B628-29C8FD4CB520}" type="presParOf" srcId="{634FC379-FCFC-40A2-8B0D-F872EE5E7FF1}" destId="{DBDC59F3-1FF4-4075-A324-088BBBF969AE}" srcOrd="1" destOrd="0" presId="urn:microsoft.com/office/officeart/2005/8/layout/lProcess2"/>
    <dgm:cxn modelId="{88DF8A47-88F6-4F13-A25E-73FB4EFBBDEB}" type="presParOf" srcId="{634FC379-FCFC-40A2-8B0D-F872EE5E7FF1}" destId="{F116BD40-999A-4D62-BD8C-3F46F21B7658}" srcOrd="2" destOrd="0" presId="urn:microsoft.com/office/officeart/2005/8/layout/lProcess2"/>
    <dgm:cxn modelId="{4A004699-C23E-4684-81B5-806A9B284857}" type="presParOf" srcId="{10A5FCFD-9EA2-4428-BDB0-8171CC5D0C5B}" destId="{9CA2DED0-6DCC-4AE5-9705-B2314DBB878B}" srcOrd="1" destOrd="0" presId="urn:microsoft.com/office/officeart/2005/8/layout/lProcess2"/>
    <dgm:cxn modelId="{59D975B2-CD0F-4A33-8100-7AB2C4D0947D}" type="presParOf" srcId="{10A5FCFD-9EA2-4428-BDB0-8171CC5D0C5B}" destId="{17137B6F-2ED7-4B42-AEEE-9EDCCF426A31}" srcOrd="2" destOrd="0" presId="urn:microsoft.com/office/officeart/2005/8/layout/lProcess2"/>
    <dgm:cxn modelId="{8760BF84-D62F-4C16-8763-482216F8582B}" type="presParOf" srcId="{17137B6F-2ED7-4B42-AEEE-9EDCCF426A31}" destId="{54237295-6676-4686-908C-5BCE1972ABF1}" srcOrd="0" destOrd="0" presId="urn:microsoft.com/office/officeart/2005/8/layout/lProcess2"/>
    <dgm:cxn modelId="{62A3EA85-33DE-476B-A5E7-E2811087DED6}" type="presParOf" srcId="{17137B6F-2ED7-4B42-AEEE-9EDCCF426A31}" destId="{09B1DFDC-F591-4C83-9967-742D35543E20}" srcOrd="1" destOrd="0" presId="urn:microsoft.com/office/officeart/2005/8/layout/lProcess2"/>
    <dgm:cxn modelId="{81674064-9BC2-4296-9B6F-7C756620B6B8}" type="presParOf" srcId="{17137B6F-2ED7-4B42-AEEE-9EDCCF426A31}" destId="{9E01A5E8-0AE3-46E9-8ABE-AF54B53E13EE}" srcOrd="2" destOrd="0" presId="urn:microsoft.com/office/officeart/2005/8/layout/lProcess2"/>
    <dgm:cxn modelId="{C99CE53B-B939-44F4-BD6C-F556631C14B2}" type="presParOf" srcId="{9E01A5E8-0AE3-46E9-8ABE-AF54B53E13EE}" destId="{7673AFBA-5EC0-4853-AB5C-5F06A5CBF8F8}" srcOrd="0" destOrd="0" presId="urn:microsoft.com/office/officeart/2005/8/layout/lProcess2"/>
    <dgm:cxn modelId="{C5FBF8D1-E040-4874-B352-1AD9C95A473A}" type="presParOf" srcId="{7673AFBA-5EC0-4853-AB5C-5F06A5CBF8F8}" destId="{3F7E4A8E-AE2E-4BE8-9A01-077FBEB6C8DD}" srcOrd="0" destOrd="0" presId="urn:microsoft.com/office/officeart/2005/8/layout/lProcess2"/>
    <dgm:cxn modelId="{B2BC8FD1-7084-467D-9DFA-446EF12379EE}" type="presParOf" srcId="{7673AFBA-5EC0-4853-AB5C-5F06A5CBF8F8}" destId="{3222FC4B-33AA-4705-A197-B244322C102E}" srcOrd="1" destOrd="0" presId="urn:microsoft.com/office/officeart/2005/8/layout/lProcess2"/>
    <dgm:cxn modelId="{95314FC7-FE9B-4B16-B21A-D15AE83B27CE}" type="presParOf" srcId="{7673AFBA-5EC0-4853-AB5C-5F06A5CBF8F8}" destId="{592960D9-580B-4CFA-B00E-BB25C250086A}" srcOrd="2" destOrd="0" presId="urn:microsoft.com/office/officeart/2005/8/layout/lProcess2"/>
    <dgm:cxn modelId="{678491CE-AA84-4D6F-B7B2-304CC429B6A4}" type="presParOf" srcId="{10A5FCFD-9EA2-4428-BDB0-8171CC5D0C5B}" destId="{67A055BC-9557-4C1B-ACE6-29C04CEA03C6}" srcOrd="3" destOrd="0" presId="urn:microsoft.com/office/officeart/2005/8/layout/lProcess2"/>
    <dgm:cxn modelId="{F1114DC5-3A25-4579-886A-AFECFD55C68E}" type="presParOf" srcId="{10A5FCFD-9EA2-4428-BDB0-8171CC5D0C5B}" destId="{F48010D7-37AF-446F-83C0-39D2EC7149E2}" srcOrd="4" destOrd="0" presId="urn:microsoft.com/office/officeart/2005/8/layout/lProcess2"/>
    <dgm:cxn modelId="{C575C2C1-9FC5-4588-A253-E66B0DFE030D}" type="presParOf" srcId="{F48010D7-37AF-446F-83C0-39D2EC7149E2}" destId="{67500791-FBE1-4B39-B29B-968BCB65F551}" srcOrd="0" destOrd="0" presId="urn:microsoft.com/office/officeart/2005/8/layout/lProcess2"/>
    <dgm:cxn modelId="{B209F236-A4F3-47DA-9BD3-08BE2F258758}" type="presParOf" srcId="{F48010D7-37AF-446F-83C0-39D2EC7149E2}" destId="{BA4357E3-825A-4B66-A58A-A5A47319AA6B}" srcOrd="1" destOrd="0" presId="urn:microsoft.com/office/officeart/2005/8/layout/lProcess2"/>
    <dgm:cxn modelId="{0750D4D0-CA7C-413C-B729-500FF8D2F0D8}" type="presParOf" srcId="{F48010D7-37AF-446F-83C0-39D2EC7149E2}" destId="{FED9F71F-A19C-41B8-9C08-85FCED46128D}" srcOrd="2" destOrd="0" presId="urn:microsoft.com/office/officeart/2005/8/layout/lProcess2"/>
    <dgm:cxn modelId="{B82E5FFA-CB01-41DE-8DF4-456471668891}" type="presParOf" srcId="{FED9F71F-A19C-41B8-9C08-85FCED46128D}" destId="{7B63D5F0-6210-4D8F-8DD8-C54A4828825A}" srcOrd="0" destOrd="0" presId="urn:microsoft.com/office/officeart/2005/8/layout/lProcess2"/>
    <dgm:cxn modelId="{E94801F4-D12E-4B5B-B29C-1DA0244DA6E1}" type="presParOf" srcId="{7B63D5F0-6210-4D8F-8DD8-C54A4828825A}" destId="{AF011572-8BDD-49BB-B319-AB35530A4FE7}" srcOrd="0" destOrd="0" presId="urn:microsoft.com/office/officeart/2005/8/layout/lProcess2"/>
    <dgm:cxn modelId="{5EBCCABA-BE71-4284-A89E-04D6788FE560}" type="presParOf" srcId="{7B63D5F0-6210-4D8F-8DD8-C54A4828825A}" destId="{61101C8A-8D4A-45D6-A17A-747075CC5C31}" srcOrd="1" destOrd="0" presId="urn:microsoft.com/office/officeart/2005/8/layout/lProcess2"/>
    <dgm:cxn modelId="{6454BDC3-54B3-4560-BB36-38230B594C0E}" type="presParOf" srcId="{7B63D5F0-6210-4D8F-8DD8-C54A4828825A}" destId="{2D67BB7F-FE30-4072-A5F6-BDC0E7D7305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C4D0F5-B64B-45D4-91A4-22764E15EB54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DFB57A-DE1F-45F5-B809-64DDC3EA2FEA}">
      <dgm:prSet custT="1"/>
      <dgm:spPr/>
      <dgm:t>
        <a:bodyPr/>
        <a:lstStyle/>
        <a:p>
          <a:pPr algn="ctr"/>
          <a:r>
            <a:rPr lang="ru-RU" sz="2350" b="1" smtClean="0">
              <a:latin typeface="Times New Roman" pitchFamily="18" charset="0"/>
              <a:cs typeface="Times New Roman" pitchFamily="18" charset="0"/>
            </a:rPr>
            <a:t>Решение Думы города Покачи от 30.05.2018 № 33 «О предоставлении льготы по земельному налогу»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EDAD40A-8050-4C14-A6D3-0AE4F55A43A4}" type="parTrans" cxnId="{5DBD194F-C278-45CC-9A10-2131413254F4}">
      <dgm:prSet/>
      <dgm:spPr/>
      <dgm:t>
        <a:bodyPr/>
        <a:lstStyle/>
        <a:p>
          <a:endParaRPr lang="ru-RU"/>
        </a:p>
      </dgm:t>
    </dgm:pt>
    <dgm:pt modelId="{04672ABE-9937-4DCF-B1C9-A1A848E17267}" type="sibTrans" cxnId="{5DBD194F-C278-45CC-9A10-2131413254F4}">
      <dgm:prSet/>
      <dgm:spPr/>
      <dgm:t>
        <a:bodyPr/>
        <a:lstStyle/>
        <a:p>
          <a:endParaRPr lang="ru-RU"/>
        </a:p>
      </dgm:t>
    </dgm:pt>
    <dgm:pt modelId="{CBE2CE89-98AC-4734-A985-8CFCD544BBF2}" type="pres">
      <dgm:prSet presAssocID="{27C4D0F5-B64B-45D4-91A4-22764E15EB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A550A9-3BE3-424E-9D0E-5AE892094FF2}" type="pres">
      <dgm:prSet presAssocID="{55DFB57A-DE1F-45F5-B809-64DDC3EA2FEA}" presName="parentLin" presStyleCnt="0"/>
      <dgm:spPr/>
      <dgm:t>
        <a:bodyPr/>
        <a:lstStyle/>
        <a:p>
          <a:endParaRPr lang="ru-RU"/>
        </a:p>
      </dgm:t>
    </dgm:pt>
    <dgm:pt modelId="{C4D74332-0A4E-4EDB-B3E4-A089D365129E}" type="pres">
      <dgm:prSet presAssocID="{55DFB57A-DE1F-45F5-B809-64DDC3EA2FE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5B669522-E819-42DB-A704-9C02DA7CB57E}" type="pres">
      <dgm:prSet presAssocID="{55DFB57A-DE1F-45F5-B809-64DDC3EA2FEA}" presName="parentText" presStyleLbl="node1" presStyleIdx="0" presStyleCnt="1" custScaleX="157296" custScaleY="2898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3BD6B-4558-4B12-A61A-CAB4BF9C98D7}" type="pres">
      <dgm:prSet presAssocID="{55DFB57A-DE1F-45F5-B809-64DDC3EA2FEA}" presName="negativeSpace" presStyleCnt="0"/>
      <dgm:spPr/>
      <dgm:t>
        <a:bodyPr/>
        <a:lstStyle/>
        <a:p>
          <a:endParaRPr lang="ru-RU"/>
        </a:p>
      </dgm:t>
    </dgm:pt>
    <dgm:pt modelId="{7483C368-19E5-42B0-9CA7-1EEE179FAC83}" type="pres">
      <dgm:prSet presAssocID="{55DFB57A-DE1F-45F5-B809-64DDC3EA2FE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B9BB13-844E-4171-9755-43A3F07AD42B}" type="presOf" srcId="{27C4D0F5-B64B-45D4-91A4-22764E15EB54}" destId="{CBE2CE89-98AC-4734-A985-8CFCD544BBF2}" srcOrd="0" destOrd="0" presId="urn:microsoft.com/office/officeart/2005/8/layout/list1"/>
    <dgm:cxn modelId="{9F535F7D-A861-4522-92E7-4EE91A29025B}" type="presOf" srcId="{55DFB57A-DE1F-45F5-B809-64DDC3EA2FEA}" destId="{5B669522-E819-42DB-A704-9C02DA7CB57E}" srcOrd="1" destOrd="0" presId="urn:microsoft.com/office/officeart/2005/8/layout/list1"/>
    <dgm:cxn modelId="{5DBD194F-C278-45CC-9A10-2131413254F4}" srcId="{27C4D0F5-B64B-45D4-91A4-22764E15EB54}" destId="{55DFB57A-DE1F-45F5-B809-64DDC3EA2FEA}" srcOrd="0" destOrd="0" parTransId="{CEDAD40A-8050-4C14-A6D3-0AE4F55A43A4}" sibTransId="{04672ABE-9937-4DCF-B1C9-A1A848E17267}"/>
    <dgm:cxn modelId="{B05E7427-0658-4B4C-A7F8-A9AB80772BEF}" type="presOf" srcId="{55DFB57A-DE1F-45F5-B809-64DDC3EA2FEA}" destId="{C4D74332-0A4E-4EDB-B3E4-A089D365129E}" srcOrd="0" destOrd="0" presId="urn:microsoft.com/office/officeart/2005/8/layout/list1"/>
    <dgm:cxn modelId="{27E4975D-950C-433A-9318-B21AD2849ADF}" type="presParOf" srcId="{CBE2CE89-98AC-4734-A985-8CFCD544BBF2}" destId="{A5A550A9-3BE3-424E-9D0E-5AE892094FF2}" srcOrd="0" destOrd="0" presId="urn:microsoft.com/office/officeart/2005/8/layout/list1"/>
    <dgm:cxn modelId="{58EDFC94-08D8-40E4-831B-589717CE3705}" type="presParOf" srcId="{A5A550A9-3BE3-424E-9D0E-5AE892094FF2}" destId="{C4D74332-0A4E-4EDB-B3E4-A089D365129E}" srcOrd="0" destOrd="0" presId="urn:microsoft.com/office/officeart/2005/8/layout/list1"/>
    <dgm:cxn modelId="{F4ED86BE-A108-4487-AE7D-A74242BB35D0}" type="presParOf" srcId="{A5A550A9-3BE3-424E-9D0E-5AE892094FF2}" destId="{5B669522-E819-42DB-A704-9C02DA7CB57E}" srcOrd="1" destOrd="0" presId="urn:microsoft.com/office/officeart/2005/8/layout/list1"/>
    <dgm:cxn modelId="{B7C88752-D2DF-4D8F-9343-65E57CF30D01}" type="presParOf" srcId="{CBE2CE89-98AC-4734-A985-8CFCD544BBF2}" destId="{E343BD6B-4558-4B12-A61A-CAB4BF9C98D7}" srcOrd="1" destOrd="0" presId="urn:microsoft.com/office/officeart/2005/8/layout/list1"/>
    <dgm:cxn modelId="{027061BE-8D0C-40DD-82AB-319D2B9062A1}" type="presParOf" srcId="{CBE2CE89-98AC-4734-A985-8CFCD544BBF2}" destId="{7483C368-19E5-42B0-9CA7-1EEE179FAC8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0800B4-1FBF-40B5-ADFC-7EA2C7FBB8A3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7AABE2-E506-47B1-9FDC-5350F096957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Налоговые льготы в 2019 году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797A275-30DB-46CF-A4CA-C401EF7EEEAB}" type="parTrans" cxnId="{BBE16854-AD03-45EC-AAAC-83B9723A6FA2}">
      <dgm:prSet/>
      <dgm:spPr/>
      <dgm:t>
        <a:bodyPr/>
        <a:lstStyle/>
        <a:p>
          <a:endParaRPr lang="ru-RU"/>
        </a:p>
      </dgm:t>
    </dgm:pt>
    <dgm:pt modelId="{8662599B-CEF9-4173-962B-9FC23F510BD3}" type="sibTrans" cxnId="{BBE16854-AD03-45EC-AAAC-83B9723A6FA2}">
      <dgm:prSet/>
      <dgm:spPr/>
      <dgm:t>
        <a:bodyPr/>
        <a:lstStyle/>
        <a:p>
          <a:endParaRPr lang="ru-RU"/>
        </a:p>
      </dgm:t>
    </dgm:pt>
    <dgm:pt modelId="{C27BA36C-6C52-4E76-BCB0-0800A35A5B75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D1E97F-4295-4F27-A09E-2407A5DD6121}" type="parTrans" cxnId="{20F15BAB-C580-470A-A059-43B496AD3ECD}">
      <dgm:prSet/>
      <dgm:spPr/>
      <dgm:t>
        <a:bodyPr/>
        <a:lstStyle/>
        <a:p>
          <a:endParaRPr lang="ru-RU"/>
        </a:p>
      </dgm:t>
    </dgm:pt>
    <dgm:pt modelId="{E696BE0D-DA1A-4203-A967-12E6218DAF2B}" type="sibTrans" cxnId="{20F15BAB-C580-470A-A059-43B496AD3ECD}">
      <dgm:prSet/>
      <dgm:spPr/>
      <dgm:t>
        <a:bodyPr/>
        <a:lstStyle/>
        <a:p>
          <a:endParaRPr lang="ru-RU"/>
        </a:p>
      </dgm:t>
    </dgm:pt>
    <dgm:pt modelId="{5EFA18A8-9488-4FC8-B82B-F8516982031C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5DC7E2-3065-4BD8-9882-E301F9C2869D}" type="parTrans" cxnId="{550136E8-3D87-49C2-9D99-AD8F75DBBBFD}">
      <dgm:prSet/>
      <dgm:spPr/>
      <dgm:t>
        <a:bodyPr/>
        <a:lstStyle/>
        <a:p>
          <a:endParaRPr lang="ru-RU"/>
        </a:p>
      </dgm:t>
    </dgm:pt>
    <dgm:pt modelId="{E00C4835-4FC5-4228-9C1F-F3732483A264}" type="sibTrans" cxnId="{550136E8-3D87-49C2-9D99-AD8F75DBBBFD}">
      <dgm:prSet/>
      <dgm:spPr/>
      <dgm:t>
        <a:bodyPr/>
        <a:lstStyle/>
        <a:p>
          <a:endParaRPr lang="ru-RU"/>
        </a:p>
      </dgm:t>
    </dgm:pt>
    <dgm:pt modelId="{F4879898-4025-4FB5-B81F-91DEAECC91D6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Налоговые льготы в 2020 году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7FA33BC-8808-42A4-BA87-125C43BC3A68}" type="parTrans" cxnId="{C36DF622-7B73-4B36-BEFA-3614AC3A00D0}">
      <dgm:prSet/>
      <dgm:spPr/>
      <dgm:t>
        <a:bodyPr/>
        <a:lstStyle/>
        <a:p>
          <a:endParaRPr lang="ru-RU"/>
        </a:p>
      </dgm:t>
    </dgm:pt>
    <dgm:pt modelId="{E23CA0EE-AC7B-4148-87E3-9F0DB64218E1}" type="sibTrans" cxnId="{C36DF622-7B73-4B36-BEFA-3614AC3A00D0}">
      <dgm:prSet/>
      <dgm:spPr/>
      <dgm:t>
        <a:bodyPr/>
        <a:lstStyle/>
        <a:p>
          <a:endParaRPr lang="ru-RU"/>
        </a:p>
      </dgm:t>
    </dgm:pt>
    <dgm:pt modelId="{14AD630D-73B4-4C15-8182-FE51D6F68C53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640E9A-E0AC-46B0-A8DA-E8D35DE678D6}" type="parTrans" cxnId="{4DA39EB6-D768-4AC3-83BD-F87671CA6E47}">
      <dgm:prSet/>
      <dgm:spPr/>
      <dgm:t>
        <a:bodyPr/>
        <a:lstStyle/>
        <a:p>
          <a:endParaRPr lang="ru-RU"/>
        </a:p>
      </dgm:t>
    </dgm:pt>
    <dgm:pt modelId="{67BE9E22-4721-4864-AE2C-7C2A0F92FD4B}" type="sibTrans" cxnId="{4DA39EB6-D768-4AC3-83BD-F87671CA6E47}">
      <dgm:prSet/>
      <dgm:spPr/>
      <dgm:t>
        <a:bodyPr/>
        <a:lstStyle/>
        <a:p>
          <a:endParaRPr lang="ru-RU"/>
        </a:p>
      </dgm:t>
    </dgm:pt>
    <dgm:pt modelId="{F3520524-D572-4447-ADE5-045F47B2F793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E9955C-0DF4-4D2A-882D-6A2A81A14FF6}" type="parTrans" cxnId="{1C622DF0-CE0E-4C60-8686-653FE816B337}">
      <dgm:prSet/>
      <dgm:spPr/>
      <dgm:t>
        <a:bodyPr/>
        <a:lstStyle/>
        <a:p>
          <a:endParaRPr lang="ru-RU"/>
        </a:p>
      </dgm:t>
    </dgm:pt>
    <dgm:pt modelId="{1A59DFBE-CC0D-4C5E-A0B5-9FFFC4E93949}" type="sibTrans" cxnId="{1C622DF0-CE0E-4C60-8686-653FE816B337}">
      <dgm:prSet/>
      <dgm:spPr/>
      <dgm:t>
        <a:bodyPr/>
        <a:lstStyle/>
        <a:p>
          <a:endParaRPr lang="ru-RU"/>
        </a:p>
      </dgm:t>
    </dgm:pt>
    <dgm:pt modelId="{28253210-6F73-4BA3-A525-D32F5C30598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Налоговые льготы в 2021 году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B2CCD7-ADE3-4CE8-BC8E-1BFD320E7567}" type="parTrans" cxnId="{6EA2F34A-A672-4462-9747-50D2AADA86D3}">
      <dgm:prSet/>
      <dgm:spPr/>
      <dgm:t>
        <a:bodyPr/>
        <a:lstStyle/>
        <a:p>
          <a:endParaRPr lang="ru-RU"/>
        </a:p>
      </dgm:t>
    </dgm:pt>
    <dgm:pt modelId="{15FD3E3D-AFF8-4A71-9116-D346DAC80E2A}" type="sibTrans" cxnId="{6EA2F34A-A672-4462-9747-50D2AADA86D3}">
      <dgm:prSet/>
      <dgm:spPr/>
      <dgm:t>
        <a:bodyPr/>
        <a:lstStyle/>
        <a:p>
          <a:endParaRPr lang="ru-RU"/>
        </a:p>
      </dgm:t>
    </dgm:pt>
    <dgm:pt modelId="{90E9C48D-18B2-41DE-8E3E-D486CF493E78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309973-F18E-43C6-81EB-5DDEFE5470D6}" type="parTrans" cxnId="{25D01BC7-94E5-4478-8715-4477AC7C28B2}">
      <dgm:prSet/>
      <dgm:spPr/>
      <dgm:t>
        <a:bodyPr/>
        <a:lstStyle/>
        <a:p>
          <a:endParaRPr lang="ru-RU"/>
        </a:p>
      </dgm:t>
    </dgm:pt>
    <dgm:pt modelId="{4524D9B8-71F3-4067-A6A1-2F315B8FED8A}" type="sibTrans" cxnId="{25D01BC7-94E5-4478-8715-4477AC7C28B2}">
      <dgm:prSet/>
      <dgm:spPr/>
      <dgm:t>
        <a:bodyPr/>
        <a:lstStyle/>
        <a:p>
          <a:endParaRPr lang="ru-RU"/>
        </a:p>
      </dgm:t>
    </dgm:pt>
    <dgm:pt modelId="{AA898DA4-7D83-446A-AC3B-C2A8139FA7A3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B2BE1-70A4-4359-BA4F-7E2D96868046}" type="parTrans" cxnId="{F8BFE07C-3300-4CE4-A6F5-68AA84A211BF}">
      <dgm:prSet/>
      <dgm:spPr/>
      <dgm:t>
        <a:bodyPr/>
        <a:lstStyle/>
        <a:p>
          <a:endParaRPr lang="ru-RU"/>
        </a:p>
      </dgm:t>
    </dgm:pt>
    <dgm:pt modelId="{F6AA74E6-FE39-4985-A46B-CDDE10FA41F8}" type="sibTrans" cxnId="{F8BFE07C-3300-4CE4-A6F5-68AA84A211BF}">
      <dgm:prSet/>
      <dgm:spPr/>
      <dgm:t>
        <a:bodyPr/>
        <a:lstStyle/>
        <a:p>
          <a:endParaRPr lang="ru-RU"/>
        </a:p>
      </dgm:t>
    </dgm:pt>
    <dgm:pt modelId="{4DD1942F-324A-4518-93A8-31F6DC158192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8BFF24-794C-458F-B826-DC05221EB1BF}" type="parTrans" cxnId="{F7C90EB3-533E-4E14-8E6D-52B74CB876A0}">
      <dgm:prSet/>
      <dgm:spPr/>
      <dgm:t>
        <a:bodyPr/>
        <a:lstStyle/>
        <a:p>
          <a:endParaRPr lang="ru-RU"/>
        </a:p>
      </dgm:t>
    </dgm:pt>
    <dgm:pt modelId="{6EC782C2-8302-4500-A715-3374044A3F42}" type="sibTrans" cxnId="{F7C90EB3-533E-4E14-8E6D-52B74CB876A0}">
      <dgm:prSet/>
      <dgm:spPr/>
      <dgm:t>
        <a:bodyPr/>
        <a:lstStyle/>
        <a:p>
          <a:endParaRPr lang="ru-RU"/>
        </a:p>
      </dgm:t>
    </dgm:pt>
    <dgm:pt modelId="{7E36BE9C-362B-4D35-B8AB-47314AD4DCE1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1862BB-9178-4CFA-A2BB-BE9349122F45}" type="parTrans" cxnId="{E659F769-A4B9-46D4-B632-A31F71D63A28}">
      <dgm:prSet/>
      <dgm:spPr/>
      <dgm:t>
        <a:bodyPr/>
        <a:lstStyle/>
        <a:p>
          <a:endParaRPr lang="ru-RU"/>
        </a:p>
      </dgm:t>
    </dgm:pt>
    <dgm:pt modelId="{7764AC40-664B-4666-8657-882416E82807}" type="sibTrans" cxnId="{E659F769-A4B9-46D4-B632-A31F71D63A28}">
      <dgm:prSet/>
      <dgm:spPr/>
      <dgm:t>
        <a:bodyPr/>
        <a:lstStyle/>
        <a:p>
          <a:endParaRPr lang="ru-RU"/>
        </a:p>
      </dgm:t>
    </dgm:pt>
    <dgm:pt modelId="{089F9D5D-CF50-4816-B7CF-245B73F6E99C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4FB8BE-7D95-417C-A456-C61D8D83E44A}" type="parTrans" cxnId="{629A1403-25D4-4A2D-876F-D685B9458821}">
      <dgm:prSet/>
      <dgm:spPr/>
      <dgm:t>
        <a:bodyPr/>
        <a:lstStyle/>
        <a:p>
          <a:endParaRPr lang="ru-RU"/>
        </a:p>
      </dgm:t>
    </dgm:pt>
    <dgm:pt modelId="{08F74E78-C381-48DB-8ECF-A3FFE300A440}" type="sibTrans" cxnId="{629A1403-25D4-4A2D-876F-D685B9458821}">
      <dgm:prSet/>
      <dgm:spPr/>
      <dgm:t>
        <a:bodyPr/>
        <a:lstStyle/>
        <a:p>
          <a:endParaRPr lang="ru-RU"/>
        </a:p>
      </dgm:t>
    </dgm:pt>
    <dgm:pt modelId="{6E24F00B-17C1-4F70-8623-7A361DEB11B9}" type="pres">
      <dgm:prSet presAssocID="{680800B4-1FBF-40B5-ADFC-7EA2C7FBB8A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B329A9-C964-4287-B946-A9D4E20E0D97}" type="pres">
      <dgm:prSet presAssocID="{B47AABE2-E506-47B1-9FDC-5350F096957E}" presName="compNode" presStyleCnt="0"/>
      <dgm:spPr/>
      <dgm:t>
        <a:bodyPr/>
        <a:lstStyle/>
        <a:p>
          <a:endParaRPr lang="ru-RU"/>
        </a:p>
      </dgm:t>
    </dgm:pt>
    <dgm:pt modelId="{9D88B2A6-0DF2-40FD-A249-E3FD819A6FB2}" type="pres">
      <dgm:prSet presAssocID="{B47AABE2-E506-47B1-9FDC-5350F096957E}" presName="aNode" presStyleLbl="bgShp" presStyleIdx="0" presStyleCnt="3"/>
      <dgm:spPr/>
      <dgm:t>
        <a:bodyPr/>
        <a:lstStyle/>
        <a:p>
          <a:endParaRPr lang="ru-RU"/>
        </a:p>
      </dgm:t>
    </dgm:pt>
    <dgm:pt modelId="{1684E311-87C3-4394-BB3E-29F767C22CA8}" type="pres">
      <dgm:prSet presAssocID="{B47AABE2-E506-47B1-9FDC-5350F096957E}" presName="textNode" presStyleLbl="bgShp" presStyleIdx="0" presStyleCnt="3"/>
      <dgm:spPr/>
      <dgm:t>
        <a:bodyPr/>
        <a:lstStyle/>
        <a:p>
          <a:endParaRPr lang="ru-RU"/>
        </a:p>
      </dgm:t>
    </dgm:pt>
    <dgm:pt modelId="{81CD5AE2-D8DA-4657-9715-41519A53B837}" type="pres">
      <dgm:prSet presAssocID="{B47AABE2-E506-47B1-9FDC-5350F096957E}" presName="compChildNode" presStyleCnt="0"/>
      <dgm:spPr/>
      <dgm:t>
        <a:bodyPr/>
        <a:lstStyle/>
        <a:p>
          <a:endParaRPr lang="ru-RU"/>
        </a:p>
      </dgm:t>
    </dgm:pt>
    <dgm:pt modelId="{B16E284B-33CB-42A0-9227-1688329439FE}" type="pres">
      <dgm:prSet presAssocID="{B47AABE2-E506-47B1-9FDC-5350F096957E}" presName="theInnerList" presStyleCnt="0"/>
      <dgm:spPr/>
      <dgm:t>
        <a:bodyPr/>
        <a:lstStyle/>
        <a:p>
          <a:endParaRPr lang="ru-RU"/>
        </a:p>
      </dgm:t>
    </dgm:pt>
    <dgm:pt modelId="{AFA30E97-0192-4CB5-9ECF-13FE14D804B6}" type="pres">
      <dgm:prSet presAssocID="{C27BA36C-6C52-4E76-BCB0-0800A35A5B75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077B6-0CF0-49A7-9D45-0C25DF969D3F}" type="pres">
      <dgm:prSet presAssocID="{C27BA36C-6C52-4E76-BCB0-0800A35A5B75}" presName="aSpace2" presStyleCnt="0"/>
      <dgm:spPr/>
      <dgm:t>
        <a:bodyPr/>
        <a:lstStyle/>
        <a:p>
          <a:endParaRPr lang="ru-RU"/>
        </a:p>
      </dgm:t>
    </dgm:pt>
    <dgm:pt modelId="{5EB61C7D-5709-407A-A5A9-9616E1A84DB9}" type="pres">
      <dgm:prSet presAssocID="{5EFA18A8-9488-4FC8-B82B-F8516982031C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85ECF-B290-4419-8020-E97A2F7A0A8A}" type="pres">
      <dgm:prSet presAssocID="{5EFA18A8-9488-4FC8-B82B-F8516982031C}" presName="aSpace2" presStyleCnt="0"/>
      <dgm:spPr/>
      <dgm:t>
        <a:bodyPr/>
        <a:lstStyle/>
        <a:p>
          <a:endParaRPr lang="ru-RU"/>
        </a:p>
      </dgm:t>
    </dgm:pt>
    <dgm:pt modelId="{B5DE29FF-578E-4BF9-8006-487E364D5403}" type="pres">
      <dgm:prSet presAssocID="{7E36BE9C-362B-4D35-B8AB-47314AD4DCE1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D7EF0-BE5A-497C-A7BB-A04B2DAE8A4D}" type="pres">
      <dgm:prSet presAssocID="{B47AABE2-E506-47B1-9FDC-5350F096957E}" presName="aSpace" presStyleCnt="0"/>
      <dgm:spPr/>
      <dgm:t>
        <a:bodyPr/>
        <a:lstStyle/>
        <a:p>
          <a:endParaRPr lang="ru-RU"/>
        </a:p>
      </dgm:t>
    </dgm:pt>
    <dgm:pt modelId="{7AEAF0C0-089D-4468-B135-6F269DAF242F}" type="pres">
      <dgm:prSet presAssocID="{F4879898-4025-4FB5-B81F-91DEAECC91D6}" presName="compNode" presStyleCnt="0"/>
      <dgm:spPr/>
      <dgm:t>
        <a:bodyPr/>
        <a:lstStyle/>
        <a:p>
          <a:endParaRPr lang="ru-RU"/>
        </a:p>
      </dgm:t>
    </dgm:pt>
    <dgm:pt modelId="{17FCC316-48EA-43B7-B473-E58CCE0037BA}" type="pres">
      <dgm:prSet presAssocID="{F4879898-4025-4FB5-B81F-91DEAECC91D6}" presName="aNode" presStyleLbl="bgShp" presStyleIdx="1" presStyleCnt="3"/>
      <dgm:spPr/>
      <dgm:t>
        <a:bodyPr/>
        <a:lstStyle/>
        <a:p>
          <a:endParaRPr lang="ru-RU"/>
        </a:p>
      </dgm:t>
    </dgm:pt>
    <dgm:pt modelId="{B57CCE39-8EDE-44B7-9E67-D506949891CF}" type="pres">
      <dgm:prSet presAssocID="{F4879898-4025-4FB5-B81F-91DEAECC91D6}" presName="textNode" presStyleLbl="bgShp" presStyleIdx="1" presStyleCnt="3"/>
      <dgm:spPr/>
      <dgm:t>
        <a:bodyPr/>
        <a:lstStyle/>
        <a:p>
          <a:endParaRPr lang="ru-RU"/>
        </a:p>
      </dgm:t>
    </dgm:pt>
    <dgm:pt modelId="{89A9A36F-8822-48A7-8589-5C00607732F8}" type="pres">
      <dgm:prSet presAssocID="{F4879898-4025-4FB5-B81F-91DEAECC91D6}" presName="compChildNode" presStyleCnt="0"/>
      <dgm:spPr/>
      <dgm:t>
        <a:bodyPr/>
        <a:lstStyle/>
        <a:p>
          <a:endParaRPr lang="ru-RU"/>
        </a:p>
      </dgm:t>
    </dgm:pt>
    <dgm:pt modelId="{14F38D48-0418-47CD-867B-D4A72EECA367}" type="pres">
      <dgm:prSet presAssocID="{F4879898-4025-4FB5-B81F-91DEAECC91D6}" presName="theInnerList" presStyleCnt="0"/>
      <dgm:spPr/>
      <dgm:t>
        <a:bodyPr/>
        <a:lstStyle/>
        <a:p>
          <a:endParaRPr lang="ru-RU"/>
        </a:p>
      </dgm:t>
    </dgm:pt>
    <dgm:pt modelId="{632DD45F-40EA-4F1C-917A-D7DB16111640}" type="pres">
      <dgm:prSet presAssocID="{14AD630D-73B4-4C15-8182-FE51D6F68C53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FC326-959A-42DF-BC44-0BFC5633D60A}" type="pres">
      <dgm:prSet presAssocID="{14AD630D-73B4-4C15-8182-FE51D6F68C53}" presName="aSpace2" presStyleCnt="0"/>
      <dgm:spPr/>
      <dgm:t>
        <a:bodyPr/>
        <a:lstStyle/>
        <a:p>
          <a:endParaRPr lang="ru-RU"/>
        </a:p>
      </dgm:t>
    </dgm:pt>
    <dgm:pt modelId="{2B2F4382-79EB-4F3F-A373-B565AE3774A1}" type="pres">
      <dgm:prSet presAssocID="{F3520524-D572-4447-ADE5-045F47B2F793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C3BA4-19BD-4A83-84AD-E2104B6B8D9C}" type="pres">
      <dgm:prSet presAssocID="{F3520524-D572-4447-ADE5-045F47B2F793}" presName="aSpace2" presStyleCnt="0"/>
      <dgm:spPr/>
      <dgm:t>
        <a:bodyPr/>
        <a:lstStyle/>
        <a:p>
          <a:endParaRPr lang="ru-RU"/>
        </a:p>
      </dgm:t>
    </dgm:pt>
    <dgm:pt modelId="{AEDF4E1C-1D68-49B3-9C78-7987318DC38C}" type="pres">
      <dgm:prSet presAssocID="{4DD1942F-324A-4518-93A8-31F6DC15819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1832A-E5D2-43C6-8D62-242703F94603}" type="pres">
      <dgm:prSet presAssocID="{F4879898-4025-4FB5-B81F-91DEAECC91D6}" presName="aSpace" presStyleCnt="0"/>
      <dgm:spPr/>
      <dgm:t>
        <a:bodyPr/>
        <a:lstStyle/>
        <a:p>
          <a:endParaRPr lang="ru-RU"/>
        </a:p>
      </dgm:t>
    </dgm:pt>
    <dgm:pt modelId="{D8873BD4-DEAE-4AE0-AF92-C7F7B045770A}" type="pres">
      <dgm:prSet presAssocID="{28253210-6F73-4BA3-A525-D32F5C305982}" presName="compNode" presStyleCnt="0"/>
      <dgm:spPr/>
      <dgm:t>
        <a:bodyPr/>
        <a:lstStyle/>
        <a:p>
          <a:endParaRPr lang="ru-RU"/>
        </a:p>
      </dgm:t>
    </dgm:pt>
    <dgm:pt modelId="{DE5415D5-ACD4-4B89-8D92-55F652C895A3}" type="pres">
      <dgm:prSet presAssocID="{28253210-6F73-4BA3-A525-D32F5C305982}" presName="aNode" presStyleLbl="bgShp" presStyleIdx="2" presStyleCnt="3"/>
      <dgm:spPr/>
      <dgm:t>
        <a:bodyPr/>
        <a:lstStyle/>
        <a:p>
          <a:endParaRPr lang="ru-RU"/>
        </a:p>
      </dgm:t>
    </dgm:pt>
    <dgm:pt modelId="{498DE290-8BA2-436D-98F2-F4E42CF67AC9}" type="pres">
      <dgm:prSet presAssocID="{28253210-6F73-4BA3-A525-D32F5C305982}" presName="textNode" presStyleLbl="bgShp" presStyleIdx="2" presStyleCnt="3"/>
      <dgm:spPr/>
      <dgm:t>
        <a:bodyPr/>
        <a:lstStyle/>
        <a:p>
          <a:endParaRPr lang="ru-RU"/>
        </a:p>
      </dgm:t>
    </dgm:pt>
    <dgm:pt modelId="{591D50CE-465E-40A9-A52E-64DA7FBC7D34}" type="pres">
      <dgm:prSet presAssocID="{28253210-6F73-4BA3-A525-D32F5C305982}" presName="compChildNode" presStyleCnt="0"/>
      <dgm:spPr/>
      <dgm:t>
        <a:bodyPr/>
        <a:lstStyle/>
        <a:p>
          <a:endParaRPr lang="ru-RU"/>
        </a:p>
      </dgm:t>
    </dgm:pt>
    <dgm:pt modelId="{8C4AC22B-595D-4D9A-8385-EEB5033F7879}" type="pres">
      <dgm:prSet presAssocID="{28253210-6F73-4BA3-A525-D32F5C305982}" presName="theInnerList" presStyleCnt="0"/>
      <dgm:spPr/>
      <dgm:t>
        <a:bodyPr/>
        <a:lstStyle/>
        <a:p>
          <a:endParaRPr lang="ru-RU"/>
        </a:p>
      </dgm:t>
    </dgm:pt>
    <dgm:pt modelId="{4D0ECF85-ADAA-4EB0-BEBF-0760907662EA}" type="pres">
      <dgm:prSet presAssocID="{90E9C48D-18B2-41DE-8E3E-D486CF493E78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97BB4-3F29-496B-8D53-37FF515AB4AC}" type="pres">
      <dgm:prSet presAssocID="{90E9C48D-18B2-41DE-8E3E-D486CF493E78}" presName="aSpace2" presStyleCnt="0"/>
      <dgm:spPr/>
      <dgm:t>
        <a:bodyPr/>
        <a:lstStyle/>
        <a:p>
          <a:endParaRPr lang="ru-RU"/>
        </a:p>
      </dgm:t>
    </dgm:pt>
    <dgm:pt modelId="{1A44C726-9EB0-4980-B6EF-ECE0381C6BE0}" type="pres">
      <dgm:prSet presAssocID="{AA898DA4-7D83-446A-AC3B-C2A8139FA7A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E42F-A96A-4B04-B880-25475E35FBEA}" type="pres">
      <dgm:prSet presAssocID="{AA898DA4-7D83-446A-AC3B-C2A8139FA7A3}" presName="aSpace2" presStyleCnt="0"/>
      <dgm:spPr/>
      <dgm:t>
        <a:bodyPr/>
        <a:lstStyle/>
        <a:p>
          <a:endParaRPr lang="ru-RU"/>
        </a:p>
      </dgm:t>
    </dgm:pt>
    <dgm:pt modelId="{66F55A1F-0527-49E3-87BB-B283E03968BC}" type="pres">
      <dgm:prSet presAssocID="{089F9D5D-CF50-4816-B7CF-245B73F6E99C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A39EB6-D768-4AC3-83BD-F87671CA6E47}" srcId="{F4879898-4025-4FB5-B81F-91DEAECC91D6}" destId="{14AD630D-73B4-4C15-8182-FE51D6F68C53}" srcOrd="0" destOrd="0" parTransId="{92640E9A-E0AC-46B0-A8DA-E8D35DE678D6}" sibTransId="{67BE9E22-4721-4864-AE2C-7C2A0F92FD4B}"/>
    <dgm:cxn modelId="{8D86E004-24AB-4531-A301-EE6FC1F14B77}" type="presOf" srcId="{4DD1942F-324A-4518-93A8-31F6DC158192}" destId="{AEDF4E1C-1D68-49B3-9C78-7987318DC38C}" srcOrd="0" destOrd="0" presId="urn:microsoft.com/office/officeart/2005/8/layout/lProcess2"/>
    <dgm:cxn modelId="{550136E8-3D87-49C2-9D99-AD8F75DBBBFD}" srcId="{B47AABE2-E506-47B1-9FDC-5350F096957E}" destId="{5EFA18A8-9488-4FC8-B82B-F8516982031C}" srcOrd="1" destOrd="0" parTransId="{445DC7E2-3065-4BD8-9882-E301F9C2869D}" sibTransId="{E00C4835-4FC5-4228-9C1F-F3732483A264}"/>
    <dgm:cxn modelId="{E2B181EF-A5B4-4F74-B47A-8890223F131F}" type="presOf" srcId="{28253210-6F73-4BA3-A525-D32F5C305982}" destId="{498DE290-8BA2-436D-98F2-F4E42CF67AC9}" srcOrd="1" destOrd="0" presId="urn:microsoft.com/office/officeart/2005/8/layout/lProcess2"/>
    <dgm:cxn modelId="{E659F769-A4B9-46D4-B632-A31F71D63A28}" srcId="{B47AABE2-E506-47B1-9FDC-5350F096957E}" destId="{7E36BE9C-362B-4D35-B8AB-47314AD4DCE1}" srcOrd="2" destOrd="0" parTransId="{441862BB-9178-4CFA-A2BB-BE9349122F45}" sibTransId="{7764AC40-664B-4666-8657-882416E82807}"/>
    <dgm:cxn modelId="{20F15BAB-C580-470A-A059-43B496AD3ECD}" srcId="{B47AABE2-E506-47B1-9FDC-5350F096957E}" destId="{C27BA36C-6C52-4E76-BCB0-0800A35A5B75}" srcOrd="0" destOrd="0" parTransId="{AFD1E97F-4295-4F27-A09E-2407A5DD6121}" sibTransId="{E696BE0D-DA1A-4203-A967-12E6218DAF2B}"/>
    <dgm:cxn modelId="{8E477F58-5DE4-49A8-AFD7-6EA083137E5C}" type="presOf" srcId="{B47AABE2-E506-47B1-9FDC-5350F096957E}" destId="{1684E311-87C3-4394-BB3E-29F767C22CA8}" srcOrd="1" destOrd="0" presId="urn:microsoft.com/office/officeart/2005/8/layout/lProcess2"/>
    <dgm:cxn modelId="{9DD93D35-28F9-4D38-BF1C-BC106C1152C4}" type="presOf" srcId="{B47AABE2-E506-47B1-9FDC-5350F096957E}" destId="{9D88B2A6-0DF2-40FD-A249-E3FD819A6FB2}" srcOrd="0" destOrd="0" presId="urn:microsoft.com/office/officeart/2005/8/layout/lProcess2"/>
    <dgm:cxn modelId="{25D01BC7-94E5-4478-8715-4477AC7C28B2}" srcId="{28253210-6F73-4BA3-A525-D32F5C305982}" destId="{90E9C48D-18B2-41DE-8E3E-D486CF493E78}" srcOrd="0" destOrd="0" parTransId="{12309973-F18E-43C6-81EB-5DDEFE5470D6}" sibTransId="{4524D9B8-71F3-4067-A6A1-2F315B8FED8A}"/>
    <dgm:cxn modelId="{FFDB519C-3539-4616-8CEF-9DE128919847}" type="presOf" srcId="{C27BA36C-6C52-4E76-BCB0-0800A35A5B75}" destId="{AFA30E97-0192-4CB5-9ECF-13FE14D804B6}" srcOrd="0" destOrd="0" presId="urn:microsoft.com/office/officeart/2005/8/layout/lProcess2"/>
    <dgm:cxn modelId="{8D28B92D-DF39-45D7-AEA7-84623BC6252B}" type="presOf" srcId="{90E9C48D-18B2-41DE-8E3E-D486CF493E78}" destId="{4D0ECF85-ADAA-4EB0-BEBF-0760907662EA}" srcOrd="0" destOrd="0" presId="urn:microsoft.com/office/officeart/2005/8/layout/lProcess2"/>
    <dgm:cxn modelId="{402CEA59-E40B-40C0-A123-9E637BF6C373}" type="presOf" srcId="{680800B4-1FBF-40B5-ADFC-7EA2C7FBB8A3}" destId="{6E24F00B-17C1-4F70-8623-7A361DEB11B9}" srcOrd="0" destOrd="0" presId="urn:microsoft.com/office/officeart/2005/8/layout/lProcess2"/>
    <dgm:cxn modelId="{133CB3FA-3C40-4273-A6B3-1D8B9D0433B1}" type="presOf" srcId="{F4879898-4025-4FB5-B81F-91DEAECC91D6}" destId="{17FCC316-48EA-43B7-B473-E58CCE0037BA}" srcOrd="0" destOrd="0" presId="urn:microsoft.com/office/officeart/2005/8/layout/lProcess2"/>
    <dgm:cxn modelId="{8A7D21BA-B2F0-4B07-840B-F17049D46BDC}" type="presOf" srcId="{14AD630D-73B4-4C15-8182-FE51D6F68C53}" destId="{632DD45F-40EA-4F1C-917A-D7DB16111640}" srcOrd="0" destOrd="0" presId="urn:microsoft.com/office/officeart/2005/8/layout/lProcess2"/>
    <dgm:cxn modelId="{F8BFE07C-3300-4CE4-A6F5-68AA84A211BF}" srcId="{28253210-6F73-4BA3-A525-D32F5C305982}" destId="{AA898DA4-7D83-446A-AC3B-C2A8139FA7A3}" srcOrd="1" destOrd="0" parTransId="{DA6B2BE1-70A4-4359-BA4F-7E2D96868046}" sibTransId="{F6AA74E6-FE39-4985-A46B-CDDE10FA41F8}"/>
    <dgm:cxn modelId="{9EEE239A-2931-4550-88F8-8D1ED19A0247}" type="presOf" srcId="{F3520524-D572-4447-ADE5-045F47B2F793}" destId="{2B2F4382-79EB-4F3F-A373-B565AE3774A1}" srcOrd="0" destOrd="0" presId="urn:microsoft.com/office/officeart/2005/8/layout/lProcess2"/>
    <dgm:cxn modelId="{D643F57B-4A0D-46FB-BF78-44D6075A4319}" type="presOf" srcId="{089F9D5D-CF50-4816-B7CF-245B73F6E99C}" destId="{66F55A1F-0527-49E3-87BB-B283E03968BC}" srcOrd="0" destOrd="0" presId="urn:microsoft.com/office/officeart/2005/8/layout/lProcess2"/>
    <dgm:cxn modelId="{FC5A2690-21CA-42F6-AFDD-A65BA95BBF55}" type="presOf" srcId="{AA898DA4-7D83-446A-AC3B-C2A8139FA7A3}" destId="{1A44C726-9EB0-4980-B6EF-ECE0381C6BE0}" srcOrd="0" destOrd="0" presId="urn:microsoft.com/office/officeart/2005/8/layout/lProcess2"/>
    <dgm:cxn modelId="{6EA2F34A-A672-4462-9747-50D2AADA86D3}" srcId="{680800B4-1FBF-40B5-ADFC-7EA2C7FBB8A3}" destId="{28253210-6F73-4BA3-A525-D32F5C305982}" srcOrd="2" destOrd="0" parTransId="{3EB2CCD7-ADE3-4CE8-BC8E-1BFD320E7567}" sibTransId="{15FD3E3D-AFF8-4A71-9116-D346DAC80E2A}"/>
    <dgm:cxn modelId="{C36DF622-7B73-4B36-BEFA-3614AC3A00D0}" srcId="{680800B4-1FBF-40B5-ADFC-7EA2C7FBB8A3}" destId="{F4879898-4025-4FB5-B81F-91DEAECC91D6}" srcOrd="1" destOrd="0" parTransId="{17FA33BC-8808-42A4-BA87-125C43BC3A68}" sibTransId="{E23CA0EE-AC7B-4148-87E3-9F0DB64218E1}"/>
    <dgm:cxn modelId="{E2914D9D-E931-496F-ACE4-72C4B9B7627F}" type="presOf" srcId="{7E36BE9C-362B-4D35-B8AB-47314AD4DCE1}" destId="{B5DE29FF-578E-4BF9-8006-487E364D5403}" srcOrd="0" destOrd="0" presId="urn:microsoft.com/office/officeart/2005/8/layout/lProcess2"/>
    <dgm:cxn modelId="{775903A8-0998-415C-BBB5-524A6AFE0C45}" type="presOf" srcId="{28253210-6F73-4BA3-A525-D32F5C305982}" destId="{DE5415D5-ACD4-4B89-8D92-55F652C895A3}" srcOrd="0" destOrd="0" presId="urn:microsoft.com/office/officeart/2005/8/layout/lProcess2"/>
    <dgm:cxn modelId="{BBE16854-AD03-45EC-AAAC-83B9723A6FA2}" srcId="{680800B4-1FBF-40B5-ADFC-7EA2C7FBB8A3}" destId="{B47AABE2-E506-47B1-9FDC-5350F096957E}" srcOrd="0" destOrd="0" parTransId="{7797A275-30DB-46CF-A4CA-C401EF7EEEAB}" sibTransId="{8662599B-CEF9-4173-962B-9FC23F510BD3}"/>
    <dgm:cxn modelId="{629A1403-25D4-4A2D-876F-D685B9458821}" srcId="{28253210-6F73-4BA3-A525-D32F5C305982}" destId="{089F9D5D-CF50-4816-B7CF-245B73F6E99C}" srcOrd="2" destOrd="0" parTransId="{034FB8BE-7D95-417C-A456-C61D8D83E44A}" sibTransId="{08F74E78-C381-48DB-8ECF-A3FFE300A440}"/>
    <dgm:cxn modelId="{1C622DF0-CE0E-4C60-8686-653FE816B337}" srcId="{F4879898-4025-4FB5-B81F-91DEAECC91D6}" destId="{F3520524-D572-4447-ADE5-045F47B2F793}" srcOrd="1" destOrd="0" parTransId="{07E9955C-0DF4-4D2A-882D-6A2A81A14FF6}" sibTransId="{1A59DFBE-CC0D-4C5E-A0B5-9FFFC4E93949}"/>
    <dgm:cxn modelId="{F7C90EB3-533E-4E14-8E6D-52B74CB876A0}" srcId="{F4879898-4025-4FB5-B81F-91DEAECC91D6}" destId="{4DD1942F-324A-4518-93A8-31F6DC158192}" srcOrd="2" destOrd="0" parTransId="{DD8BFF24-794C-458F-B826-DC05221EB1BF}" sibTransId="{6EC782C2-8302-4500-A715-3374044A3F42}"/>
    <dgm:cxn modelId="{6D81BE59-27B2-4002-AA82-13C6169004A2}" type="presOf" srcId="{5EFA18A8-9488-4FC8-B82B-F8516982031C}" destId="{5EB61C7D-5709-407A-A5A9-9616E1A84DB9}" srcOrd="0" destOrd="0" presId="urn:microsoft.com/office/officeart/2005/8/layout/lProcess2"/>
    <dgm:cxn modelId="{4B867043-E1DF-4ABE-B313-2CB859769DAA}" type="presOf" srcId="{F4879898-4025-4FB5-B81F-91DEAECC91D6}" destId="{B57CCE39-8EDE-44B7-9E67-D506949891CF}" srcOrd="1" destOrd="0" presId="urn:microsoft.com/office/officeart/2005/8/layout/lProcess2"/>
    <dgm:cxn modelId="{251C029A-696D-4200-A1F1-F21A35CEC04A}" type="presParOf" srcId="{6E24F00B-17C1-4F70-8623-7A361DEB11B9}" destId="{83B329A9-C964-4287-B946-A9D4E20E0D97}" srcOrd="0" destOrd="0" presId="urn:microsoft.com/office/officeart/2005/8/layout/lProcess2"/>
    <dgm:cxn modelId="{18084677-253B-4719-8CDF-CA5FD4CD8A50}" type="presParOf" srcId="{83B329A9-C964-4287-B946-A9D4E20E0D97}" destId="{9D88B2A6-0DF2-40FD-A249-E3FD819A6FB2}" srcOrd="0" destOrd="0" presId="urn:microsoft.com/office/officeart/2005/8/layout/lProcess2"/>
    <dgm:cxn modelId="{8B18E0A8-B2E6-48D3-A97F-5615250C1714}" type="presParOf" srcId="{83B329A9-C964-4287-B946-A9D4E20E0D97}" destId="{1684E311-87C3-4394-BB3E-29F767C22CA8}" srcOrd="1" destOrd="0" presId="urn:microsoft.com/office/officeart/2005/8/layout/lProcess2"/>
    <dgm:cxn modelId="{57F5E975-CC8D-4C76-B54E-1A5AB78FED9B}" type="presParOf" srcId="{83B329A9-C964-4287-B946-A9D4E20E0D97}" destId="{81CD5AE2-D8DA-4657-9715-41519A53B837}" srcOrd="2" destOrd="0" presId="urn:microsoft.com/office/officeart/2005/8/layout/lProcess2"/>
    <dgm:cxn modelId="{05A0B5A0-E13F-4419-9FDE-D7E8D75D3DEC}" type="presParOf" srcId="{81CD5AE2-D8DA-4657-9715-41519A53B837}" destId="{B16E284B-33CB-42A0-9227-1688329439FE}" srcOrd="0" destOrd="0" presId="urn:microsoft.com/office/officeart/2005/8/layout/lProcess2"/>
    <dgm:cxn modelId="{62EE5F98-8CE9-4E0C-9924-78651A4ACE23}" type="presParOf" srcId="{B16E284B-33CB-42A0-9227-1688329439FE}" destId="{AFA30E97-0192-4CB5-9ECF-13FE14D804B6}" srcOrd="0" destOrd="0" presId="urn:microsoft.com/office/officeart/2005/8/layout/lProcess2"/>
    <dgm:cxn modelId="{250D5D12-B68A-4CD9-8868-5580B5F5955C}" type="presParOf" srcId="{B16E284B-33CB-42A0-9227-1688329439FE}" destId="{39E077B6-0CF0-49A7-9D45-0C25DF969D3F}" srcOrd="1" destOrd="0" presId="urn:microsoft.com/office/officeart/2005/8/layout/lProcess2"/>
    <dgm:cxn modelId="{201049B3-7C4E-4EAA-909A-6E3324F1ADAA}" type="presParOf" srcId="{B16E284B-33CB-42A0-9227-1688329439FE}" destId="{5EB61C7D-5709-407A-A5A9-9616E1A84DB9}" srcOrd="2" destOrd="0" presId="urn:microsoft.com/office/officeart/2005/8/layout/lProcess2"/>
    <dgm:cxn modelId="{4029B825-EDA4-4D6D-86CC-296ECF10F43F}" type="presParOf" srcId="{B16E284B-33CB-42A0-9227-1688329439FE}" destId="{84A85ECF-B290-4419-8020-E97A2F7A0A8A}" srcOrd="3" destOrd="0" presId="urn:microsoft.com/office/officeart/2005/8/layout/lProcess2"/>
    <dgm:cxn modelId="{185EAFF2-0612-4EC3-9700-CF902435AA7A}" type="presParOf" srcId="{B16E284B-33CB-42A0-9227-1688329439FE}" destId="{B5DE29FF-578E-4BF9-8006-487E364D5403}" srcOrd="4" destOrd="0" presId="urn:microsoft.com/office/officeart/2005/8/layout/lProcess2"/>
    <dgm:cxn modelId="{A22FAFB1-FA06-463E-A4B5-C9D741593804}" type="presParOf" srcId="{6E24F00B-17C1-4F70-8623-7A361DEB11B9}" destId="{089D7EF0-BE5A-497C-A7BB-A04B2DAE8A4D}" srcOrd="1" destOrd="0" presId="urn:microsoft.com/office/officeart/2005/8/layout/lProcess2"/>
    <dgm:cxn modelId="{EBCE4139-B87A-4A69-BB76-6B6BD17A580D}" type="presParOf" srcId="{6E24F00B-17C1-4F70-8623-7A361DEB11B9}" destId="{7AEAF0C0-089D-4468-B135-6F269DAF242F}" srcOrd="2" destOrd="0" presId="urn:microsoft.com/office/officeart/2005/8/layout/lProcess2"/>
    <dgm:cxn modelId="{65397B3B-8A69-40F0-9406-757EF4E85565}" type="presParOf" srcId="{7AEAF0C0-089D-4468-B135-6F269DAF242F}" destId="{17FCC316-48EA-43B7-B473-E58CCE0037BA}" srcOrd="0" destOrd="0" presId="urn:microsoft.com/office/officeart/2005/8/layout/lProcess2"/>
    <dgm:cxn modelId="{15D88B2B-3457-4127-9949-E1A72768738F}" type="presParOf" srcId="{7AEAF0C0-089D-4468-B135-6F269DAF242F}" destId="{B57CCE39-8EDE-44B7-9E67-D506949891CF}" srcOrd="1" destOrd="0" presId="urn:microsoft.com/office/officeart/2005/8/layout/lProcess2"/>
    <dgm:cxn modelId="{411A41E3-E709-484F-AD3A-79CD716E97C8}" type="presParOf" srcId="{7AEAF0C0-089D-4468-B135-6F269DAF242F}" destId="{89A9A36F-8822-48A7-8589-5C00607732F8}" srcOrd="2" destOrd="0" presId="urn:microsoft.com/office/officeart/2005/8/layout/lProcess2"/>
    <dgm:cxn modelId="{2362A7C2-2D00-4DB3-8ED4-022B09037271}" type="presParOf" srcId="{89A9A36F-8822-48A7-8589-5C00607732F8}" destId="{14F38D48-0418-47CD-867B-D4A72EECA367}" srcOrd="0" destOrd="0" presId="urn:microsoft.com/office/officeart/2005/8/layout/lProcess2"/>
    <dgm:cxn modelId="{E473CF80-BFF6-46EE-ADCA-33CBCC93D14B}" type="presParOf" srcId="{14F38D48-0418-47CD-867B-D4A72EECA367}" destId="{632DD45F-40EA-4F1C-917A-D7DB16111640}" srcOrd="0" destOrd="0" presId="urn:microsoft.com/office/officeart/2005/8/layout/lProcess2"/>
    <dgm:cxn modelId="{BB2A6AB5-E296-4940-A97E-CDCCB906D613}" type="presParOf" srcId="{14F38D48-0418-47CD-867B-D4A72EECA367}" destId="{079FC326-959A-42DF-BC44-0BFC5633D60A}" srcOrd="1" destOrd="0" presId="urn:microsoft.com/office/officeart/2005/8/layout/lProcess2"/>
    <dgm:cxn modelId="{5F86EB01-114A-40C9-95BA-33F542274771}" type="presParOf" srcId="{14F38D48-0418-47CD-867B-D4A72EECA367}" destId="{2B2F4382-79EB-4F3F-A373-B565AE3774A1}" srcOrd="2" destOrd="0" presId="urn:microsoft.com/office/officeart/2005/8/layout/lProcess2"/>
    <dgm:cxn modelId="{A539E580-22EC-456F-B385-2B3B4C7A1F6A}" type="presParOf" srcId="{14F38D48-0418-47CD-867B-D4A72EECA367}" destId="{993C3BA4-19BD-4A83-84AD-E2104B6B8D9C}" srcOrd="3" destOrd="0" presId="urn:microsoft.com/office/officeart/2005/8/layout/lProcess2"/>
    <dgm:cxn modelId="{BAA8E2A7-FA46-414F-997F-76F2493202A7}" type="presParOf" srcId="{14F38D48-0418-47CD-867B-D4A72EECA367}" destId="{AEDF4E1C-1D68-49B3-9C78-7987318DC38C}" srcOrd="4" destOrd="0" presId="urn:microsoft.com/office/officeart/2005/8/layout/lProcess2"/>
    <dgm:cxn modelId="{4F37B6A8-2A9E-41B3-95D7-F18A98CC7201}" type="presParOf" srcId="{6E24F00B-17C1-4F70-8623-7A361DEB11B9}" destId="{C181832A-E5D2-43C6-8D62-242703F94603}" srcOrd="3" destOrd="0" presId="urn:microsoft.com/office/officeart/2005/8/layout/lProcess2"/>
    <dgm:cxn modelId="{80F573CC-432C-4B37-BB6C-18C898CDCD36}" type="presParOf" srcId="{6E24F00B-17C1-4F70-8623-7A361DEB11B9}" destId="{D8873BD4-DEAE-4AE0-AF92-C7F7B045770A}" srcOrd="4" destOrd="0" presId="urn:microsoft.com/office/officeart/2005/8/layout/lProcess2"/>
    <dgm:cxn modelId="{B0A2A8AD-818B-4F2F-8574-E9BE2972D0A4}" type="presParOf" srcId="{D8873BD4-DEAE-4AE0-AF92-C7F7B045770A}" destId="{DE5415D5-ACD4-4B89-8D92-55F652C895A3}" srcOrd="0" destOrd="0" presId="urn:microsoft.com/office/officeart/2005/8/layout/lProcess2"/>
    <dgm:cxn modelId="{222F3887-BCCF-421B-A853-6FF3465F03B0}" type="presParOf" srcId="{D8873BD4-DEAE-4AE0-AF92-C7F7B045770A}" destId="{498DE290-8BA2-436D-98F2-F4E42CF67AC9}" srcOrd="1" destOrd="0" presId="urn:microsoft.com/office/officeart/2005/8/layout/lProcess2"/>
    <dgm:cxn modelId="{B8B38C94-A70B-41EC-9941-C53C301E3855}" type="presParOf" srcId="{D8873BD4-DEAE-4AE0-AF92-C7F7B045770A}" destId="{591D50CE-465E-40A9-A52E-64DA7FBC7D34}" srcOrd="2" destOrd="0" presId="urn:microsoft.com/office/officeart/2005/8/layout/lProcess2"/>
    <dgm:cxn modelId="{E4A722FF-C34C-487D-AE16-C2E4AAC6EF3F}" type="presParOf" srcId="{591D50CE-465E-40A9-A52E-64DA7FBC7D34}" destId="{8C4AC22B-595D-4D9A-8385-EEB5033F7879}" srcOrd="0" destOrd="0" presId="urn:microsoft.com/office/officeart/2005/8/layout/lProcess2"/>
    <dgm:cxn modelId="{56DC58FE-9F51-487B-827D-2D7EF66ADB30}" type="presParOf" srcId="{8C4AC22B-595D-4D9A-8385-EEB5033F7879}" destId="{4D0ECF85-ADAA-4EB0-BEBF-0760907662EA}" srcOrd="0" destOrd="0" presId="urn:microsoft.com/office/officeart/2005/8/layout/lProcess2"/>
    <dgm:cxn modelId="{70A436C1-0C55-4015-AC45-65B082F3195E}" type="presParOf" srcId="{8C4AC22B-595D-4D9A-8385-EEB5033F7879}" destId="{0F797BB4-3F29-496B-8D53-37FF515AB4AC}" srcOrd="1" destOrd="0" presId="urn:microsoft.com/office/officeart/2005/8/layout/lProcess2"/>
    <dgm:cxn modelId="{6F907399-CBC4-4008-836F-C68DFDEB289D}" type="presParOf" srcId="{8C4AC22B-595D-4D9A-8385-EEB5033F7879}" destId="{1A44C726-9EB0-4980-B6EF-ECE0381C6BE0}" srcOrd="2" destOrd="0" presId="urn:microsoft.com/office/officeart/2005/8/layout/lProcess2"/>
    <dgm:cxn modelId="{4CEEA4CA-A741-484B-8A12-B41C8DF5D03B}" type="presParOf" srcId="{8C4AC22B-595D-4D9A-8385-EEB5033F7879}" destId="{EC66E42F-A96A-4B04-B880-25475E35FBEA}" srcOrd="3" destOrd="0" presId="urn:microsoft.com/office/officeart/2005/8/layout/lProcess2"/>
    <dgm:cxn modelId="{8DCF5BFB-C05E-4FC9-A82A-F5ECCD54C6AA}" type="presParOf" srcId="{8C4AC22B-595D-4D9A-8385-EEB5033F7879}" destId="{66F55A1F-0527-49E3-87BB-B283E03968B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671DFA-B377-4ADD-B521-AC8E82E3A6FC}" type="doc">
      <dgm:prSet loTypeId="urn:microsoft.com/office/officeart/2008/layout/VerticalCurvedList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3B247C47-3F54-4FB2-8D59-DAA752FEEB0B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сохранение достигнутых в 2018 году соотношений по уровню оплаты труда отдельных категорий работников муниципальных учреждений, поименованных указами Президента Российской Федерации от 2012 года </a:t>
          </a:r>
          <a:endParaRPr lang="ru-RU" sz="1800" dirty="0">
            <a:solidFill>
              <a:schemeClr val="tx1"/>
            </a:solidFill>
          </a:endParaRPr>
        </a:p>
      </dgm:t>
    </dgm:pt>
    <dgm:pt modelId="{BB50ED30-CC03-4AA5-B596-D8AC71EA16D3}" type="parTrans" cxnId="{96B1C726-BCD2-4E5B-ACBB-7F862D1B8621}">
      <dgm:prSet/>
      <dgm:spPr/>
      <dgm:t>
        <a:bodyPr/>
        <a:lstStyle/>
        <a:p>
          <a:endParaRPr lang="ru-RU" sz="1600"/>
        </a:p>
      </dgm:t>
    </dgm:pt>
    <dgm:pt modelId="{C744A171-20B5-4251-BF26-C28CF4BB731F}" type="sibTrans" cxnId="{96B1C726-BCD2-4E5B-ACBB-7F862D1B8621}">
      <dgm:prSet/>
      <dgm:spPr/>
      <dgm:t>
        <a:bodyPr/>
        <a:lstStyle/>
        <a:p>
          <a:endParaRPr lang="ru-RU" sz="1600"/>
        </a:p>
      </dgm:t>
    </dgm:pt>
    <dgm:pt modelId="{6D74145E-E5AF-42A8-856F-C65088527CE2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 dirty="0">
            <a:solidFill>
              <a:schemeClr val="tx1"/>
            </a:solidFill>
          </a:endParaRPr>
        </a:p>
      </dgm:t>
    </dgm:pt>
    <dgm:pt modelId="{CA5392ED-EF62-4991-A6DF-8BB90A2D3ADF}" type="parTrans" cxnId="{BC0F605C-3F97-4C60-889C-CB88E2B6A8E9}">
      <dgm:prSet/>
      <dgm:spPr/>
      <dgm:t>
        <a:bodyPr/>
        <a:lstStyle/>
        <a:p>
          <a:endParaRPr lang="ru-RU" sz="1600"/>
        </a:p>
      </dgm:t>
    </dgm:pt>
    <dgm:pt modelId="{AE784A79-5433-4891-B893-20BFAD691FF4}" type="sibTrans" cxnId="{BC0F605C-3F97-4C60-889C-CB88E2B6A8E9}">
      <dgm:prSet/>
      <dgm:spPr/>
      <dgm:t>
        <a:bodyPr/>
        <a:lstStyle/>
        <a:p>
          <a:endParaRPr lang="ru-RU" sz="1600"/>
        </a:p>
      </dgm:t>
    </dgm:pt>
    <dgm:pt modelId="{BFA585DC-0F0A-4E7E-A68B-F39A3792CD2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реализации основных положений Указа Президента Российской Федерации от 07.05.2018 года №204 «О национальных целях и стратегических задачах развития Российской Федерации на период до 2024 года»</a:t>
          </a:r>
          <a:endParaRPr lang="ru-RU" sz="1800" dirty="0">
            <a:solidFill>
              <a:schemeClr val="tx1"/>
            </a:solidFill>
          </a:endParaRPr>
        </a:p>
      </dgm:t>
    </dgm:pt>
    <dgm:pt modelId="{C561A34C-0023-493E-9E50-CD0A5F4EFDB2}" type="parTrans" cxnId="{47D5A355-BC8A-47B1-868A-C487CE013257}">
      <dgm:prSet/>
      <dgm:spPr/>
      <dgm:t>
        <a:bodyPr/>
        <a:lstStyle/>
        <a:p>
          <a:endParaRPr lang="ru-RU" sz="1600"/>
        </a:p>
      </dgm:t>
    </dgm:pt>
    <dgm:pt modelId="{6D17B5FC-4251-4EAF-97E3-2B1E02B64FCC}" type="sibTrans" cxnId="{47D5A355-BC8A-47B1-868A-C487CE013257}">
      <dgm:prSet/>
      <dgm:spPr/>
      <dgm:t>
        <a:bodyPr/>
        <a:lstStyle/>
        <a:p>
          <a:endParaRPr lang="ru-RU" sz="1600"/>
        </a:p>
      </dgm:t>
    </dgm:pt>
    <dgm:pt modelId="{19D68B17-62AD-46CE-BDEA-0ACD28F5336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коммунальными услугами по теплоснабжению, водоснабжению, водоотведению и электроэнергией объекты муниципальной собственности, с учетом сокращения объемов фактического потребления в 2019 году на 5%</a:t>
          </a:r>
          <a:endParaRPr lang="ru-RU" sz="1800" dirty="0">
            <a:solidFill>
              <a:schemeClr val="tx1"/>
            </a:solidFill>
          </a:endParaRPr>
        </a:p>
      </dgm:t>
    </dgm:pt>
    <dgm:pt modelId="{8FDC4D81-DE4A-4C91-8F1D-87992E3B7DE6}" type="parTrans" cxnId="{C9AB7201-A042-4465-AC4A-05304A40E5B4}">
      <dgm:prSet/>
      <dgm:spPr/>
      <dgm:t>
        <a:bodyPr/>
        <a:lstStyle/>
        <a:p>
          <a:endParaRPr lang="ru-RU" sz="1600"/>
        </a:p>
      </dgm:t>
    </dgm:pt>
    <dgm:pt modelId="{16D8C550-CC13-4326-A82A-8813595F3CE2}" type="sibTrans" cxnId="{C9AB7201-A042-4465-AC4A-05304A40E5B4}">
      <dgm:prSet/>
      <dgm:spPr/>
      <dgm:t>
        <a:bodyPr/>
        <a:lstStyle/>
        <a:p>
          <a:endParaRPr lang="ru-RU" sz="1600"/>
        </a:p>
      </dgm:t>
    </dgm:pt>
    <dgm:pt modelId="{4510CC51-C802-441C-970C-13BCD73983FF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расходов на оплату труда по фактически занятым в 2018 году ставкам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8F5A7B-2254-48EE-8540-B0E0ED41F0C7}" type="parTrans" cxnId="{A21C8758-677D-469D-81F7-5B189F2596E1}">
      <dgm:prSet/>
      <dgm:spPr/>
      <dgm:t>
        <a:bodyPr/>
        <a:lstStyle/>
        <a:p>
          <a:endParaRPr lang="ru-RU"/>
        </a:p>
      </dgm:t>
    </dgm:pt>
    <dgm:pt modelId="{A2328041-4645-441E-8CB8-4FC092F97C5E}" type="sibTrans" cxnId="{A21C8758-677D-469D-81F7-5B189F2596E1}">
      <dgm:prSet/>
      <dgm:spPr/>
      <dgm:t>
        <a:bodyPr/>
        <a:lstStyle/>
        <a:p>
          <a:endParaRPr lang="ru-RU"/>
        </a:p>
      </dgm:t>
    </dgm:pt>
    <dgm:pt modelId="{99126ABC-DBAA-4A22-AD00-F36988EC2416}" type="pres">
      <dgm:prSet presAssocID="{D4671DFA-B377-4ADD-B521-AC8E82E3A6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B4CEE66-17C0-4668-A4DE-D161971C6672}" type="pres">
      <dgm:prSet presAssocID="{D4671DFA-B377-4ADD-B521-AC8E82E3A6FC}" presName="Name1" presStyleCnt="0"/>
      <dgm:spPr/>
      <dgm:t>
        <a:bodyPr/>
        <a:lstStyle/>
        <a:p>
          <a:endParaRPr lang="ru-RU"/>
        </a:p>
      </dgm:t>
    </dgm:pt>
    <dgm:pt modelId="{4507705E-9C11-4658-8E7F-C4E7EB0CD758}" type="pres">
      <dgm:prSet presAssocID="{D4671DFA-B377-4ADD-B521-AC8E82E3A6FC}" presName="cycle" presStyleCnt="0"/>
      <dgm:spPr/>
      <dgm:t>
        <a:bodyPr/>
        <a:lstStyle/>
        <a:p>
          <a:endParaRPr lang="ru-RU"/>
        </a:p>
      </dgm:t>
    </dgm:pt>
    <dgm:pt modelId="{78847747-5E4B-4E07-9843-B6D257F2AE78}" type="pres">
      <dgm:prSet presAssocID="{D4671DFA-B377-4ADD-B521-AC8E82E3A6FC}" presName="srcNode" presStyleLbl="node1" presStyleIdx="0" presStyleCnt="5"/>
      <dgm:spPr/>
      <dgm:t>
        <a:bodyPr/>
        <a:lstStyle/>
        <a:p>
          <a:endParaRPr lang="ru-RU"/>
        </a:p>
      </dgm:t>
    </dgm:pt>
    <dgm:pt modelId="{3D91EF81-4143-44E7-98AE-66CD7CEB34A6}" type="pres">
      <dgm:prSet presAssocID="{D4671DFA-B377-4ADD-B521-AC8E82E3A6FC}" presName="conn" presStyleLbl="parChTrans1D2" presStyleIdx="0" presStyleCnt="1"/>
      <dgm:spPr/>
      <dgm:t>
        <a:bodyPr/>
        <a:lstStyle/>
        <a:p>
          <a:endParaRPr lang="ru-RU"/>
        </a:p>
      </dgm:t>
    </dgm:pt>
    <dgm:pt modelId="{E68AC911-38AD-438F-A2D5-B4CF088515DE}" type="pres">
      <dgm:prSet presAssocID="{D4671DFA-B377-4ADD-B521-AC8E82E3A6FC}" presName="extraNode" presStyleLbl="node1" presStyleIdx="0" presStyleCnt="5"/>
      <dgm:spPr/>
      <dgm:t>
        <a:bodyPr/>
        <a:lstStyle/>
        <a:p>
          <a:endParaRPr lang="ru-RU"/>
        </a:p>
      </dgm:t>
    </dgm:pt>
    <dgm:pt modelId="{4514E2AB-9C6C-4CF3-8892-D267A7ACD063}" type="pres">
      <dgm:prSet presAssocID="{D4671DFA-B377-4ADD-B521-AC8E82E3A6FC}" presName="dstNode" presStyleLbl="node1" presStyleIdx="0" presStyleCnt="5"/>
      <dgm:spPr/>
      <dgm:t>
        <a:bodyPr/>
        <a:lstStyle/>
        <a:p>
          <a:endParaRPr lang="ru-RU"/>
        </a:p>
      </dgm:t>
    </dgm:pt>
    <dgm:pt modelId="{93B61A48-AEA7-4D90-A833-5C87914AE99C}" type="pres">
      <dgm:prSet presAssocID="{3B247C47-3F54-4FB2-8D59-DAA752FEEB0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D150C-60E3-490E-BCAC-436C0D8B1709}" type="pres">
      <dgm:prSet presAssocID="{3B247C47-3F54-4FB2-8D59-DAA752FEEB0B}" presName="accent_1" presStyleCnt="0"/>
      <dgm:spPr/>
      <dgm:t>
        <a:bodyPr/>
        <a:lstStyle/>
        <a:p>
          <a:endParaRPr lang="ru-RU"/>
        </a:p>
      </dgm:t>
    </dgm:pt>
    <dgm:pt modelId="{7520187D-3E73-47B7-B853-362AA5C4AF6B}" type="pres">
      <dgm:prSet presAssocID="{3B247C47-3F54-4FB2-8D59-DAA752FEEB0B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24FA0FE2-DF4A-45F6-8291-76DEEB63F12B}" type="pres">
      <dgm:prSet presAssocID="{4510CC51-C802-441C-970C-13BCD73983F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F5B94-A895-427C-9DE0-58C680C4CC72}" type="pres">
      <dgm:prSet presAssocID="{4510CC51-C802-441C-970C-13BCD73983FF}" presName="accent_2" presStyleCnt="0"/>
      <dgm:spPr/>
      <dgm:t>
        <a:bodyPr/>
        <a:lstStyle/>
        <a:p>
          <a:endParaRPr lang="ru-RU"/>
        </a:p>
      </dgm:t>
    </dgm:pt>
    <dgm:pt modelId="{3DF5F377-35B1-4A8E-958E-826F6FA19E18}" type="pres">
      <dgm:prSet presAssocID="{4510CC51-C802-441C-970C-13BCD73983FF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63B7174A-9197-424C-94BD-67ADFD782E75}" type="pres">
      <dgm:prSet presAssocID="{6D74145E-E5AF-42A8-856F-C65088527CE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1E08C-7570-4623-B88D-C2B704C2DB74}" type="pres">
      <dgm:prSet presAssocID="{6D74145E-E5AF-42A8-856F-C65088527CE2}" presName="accent_3" presStyleCnt="0"/>
      <dgm:spPr/>
      <dgm:t>
        <a:bodyPr/>
        <a:lstStyle/>
        <a:p>
          <a:endParaRPr lang="ru-RU"/>
        </a:p>
      </dgm:t>
    </dgm:pt>
    <dgm:pt modelId="{EF016EFB-C5D1-4EB7-AC07-244A3EC251EC}" type="pres">
      <dgm:prSet presAssocID="{6D74145E-E5AF-42A8-856F-C65088527CE2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AB2CA634-3FFF-47EC-A98D-8188FF4010BF}" type="pres">
      <dgm:prSet presAssocID="{BFA585DC-0F0A-4E7E-A68B-F39A3792CD2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AC23B-1AE7-49DF-B6CE-36B9092CD0C7}" type="pres">
      <dgm:prSet presAssocID="{BFA585DC-0F0A-4E7E-A68B-F39A3792CD25}" presName="accent_4" presStyleCnt="0"/>
      <dgm:spPr/>
      <dgm:t>
        <a:bodyPr/>
        <a:lstStyle/>
        <a:p>
          <a:endParaRPr lang="ru-RU"/>
        </a:p>
      </dgm:t>
    </dgm:pt>
    <dgm:pt modelId="{FFD50D26-EB54-49DE-B2CC-84988D2CB4E0}" type="pres">
      <dgm:prSet presAssocID="{BFA585DC-0F0A-4E7E-A68B-F39A3792CD25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B51F29E7-2AE9-45EE-B25F-F5D52FEA889C}" type="pres">
      <dgm:prSet presAssocID="{19D68B17-62AD-46CE-BDEA-0ACD28F5336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F2AB-FB91-416F-BEDD-5A29EB88BB93}" type="pres">
      <dgm:prSet presAssocID="{19D68B17-62AD-46CE-BDEA-0ACD28F53368}" presName="accent_5" presStyleCnt="0"/>
      <dgm:spPr/>
      <dgm:t>
        <a:bodyPr/>
        <a:lstStyle/>
        <a:p>
          <a:endParaRPr lang="ru-RU"/>
        </a:p>
      </dgm:t>
    </dgm:pt>
    <dgm:pt modelId="{D756D587-05BC-49D6-A05E-16680C1F7995}" type="pres">
      <dgm:prSet presAssocID="{19D68B17-62AD-46CE-BDEA-0ACD28F53368}" presName="accentRepeatNode" presStyleLbl="solidFgAcc1" presStyleIdx="4" presStyleCnt="5"/>
      <dgm:spPr/>
      <dgm:t>
        <a:bodyPr/>
        <a:lstStyle/>
        <a:p>
          <a:endParaRPr lang="ru-RU"/>
        </a:p>
      </dgm:t>
    </dgm:pt>
  </dgm:ptLst>
  <dgm:cxnLst>
    <dgm:cxn modelId="{A9151B20-9806-4CB6-82FF-383335647DA4}" type="presOf" srcId="{19D68B17-62AD-46CE-BDEA-0ACD28F53368}" destId="{B51F29E7-2AE9-45EE-B25F-F5D52FEA889C}" srcOrd="0" destOrd="0" presId="urn:microsoft.com/office/officeart/2008/layout/VerticalCurvedList"/>
    <dgm:cxn modelId="{47D5A355-BC8A-47B1-868A-C487CE013257}" srcId="{D4671DFA-B377-4ADD-B521-AC8E82E3A6FC}" destId="{BFA585DC-0F0A-4E7E-A68B-F39A3792CD25}" srcOrd="3" destOrd="0" parTransId="{C561A34C-0023-493E-9E50-CD0A5F4EFDB2}" sibTransId="{6D17B5FC-4251-4EAF-97E3-2B1E02B64FCC}"/>
    <dgm:cxn modelId="{BC0F605C-3F97-4C60-889C-CB88E2B6A8E9}" srcId="{D4671DFA-B377-4ADD-B521-AC8E82E3A6FC}" destId="{6D74145E-E5AF-42A8-856F-C65088527CE2}" srcOrd="2" destOrd="0" parTransId="{CA5392ED-EF62-4991-A6DF-8BB90A2D3ADF}" sibTransId="{AE784A79-5433-4891-B893-20BFAD691FF4}"/>
    <dgm:cxn modelId="{96B1C726-BCD2-4E5B-ACBB-7F862D1B8621}" srcId="{D4671DFA-B377-4ADD-B521-AC8E82E3A6FC}" destId="{3B247C47-3F54-4FB2-8D59-DAA752FEEB0B}" srcOrd="0" destOrd="0" parTransId="{BB50ED30-CC03-4AA5-B596-D8AC71EA16D3}" sibTransId="{C744A171-20B5-4251-BF26-C28CF4BB731F}"/>
    <dgm:cxn modelId="{C9AB7201-A042-4465-AC4A-05304A40E5B4}" srcId="{D4671DFA-B377-4ADD-B521-AC8E82E3A6FC}" destId="{19D68B17-62AD-46CE-BDEA-0ACD28F53368}" srcOrd="4" destOrd="0" parTransId="{8FDC4D81-DE4A-4C91-8F1D-87992E3B7DE6}" sibTransId="{16D8C550-CC13-4326-A82A-8813595F3CE2}"/>
    <dgm:cxn modelId="{A21C8758-677D-469D-81F7-5B189F2596E1}" srcId="{D4671DFA-B377-4ADD-B521-AC8E82E3A6FC}" destId="{4510CC51-C802-441C-970C-13BCD73983FF}" srcOrd="1" destOrd="0" parTransId="{658F5A7B-2254-48EE-8540-B0E0ED41F0C7}" sibTransId="{A2328041-4645-441E-8CB8-4FC092F97C5E}"/>
    <dgm:cxn modelId="{4CC9C1CA-558F-4FC1-95CD-AF8276307A8B}" type="presOf" srcId="{3B247C47-3F54-4FB2-8D59-DAA752FEEB0B}" destId="{93B61A48-AEA7-4D90-A833-5C87914AE99C}" srcOrd="0" destOrd="0" presId="urn:microsoft.com/office/officeart/2008/layout/VerticalCurvedList"/>
    <dgm:cxn modelId="{F249E738-BE2B-4CFD-89D7-ACBF4FCC1219}" type="presOf" srcId="{D4671DFA-B377-4ADD-B521-AC8E82E3A6FC}" destId="{99126ABC-DBAA-4A22-AD00-F36988EC2416}" srcOrd="0" destOrd="0" presId="urn:microsoft.com/office/officeart/2008/layout/VerticalCurvedList"/>
    <dgm:cxn modelId="{CBC98E8D-FC43-4C20-A6FB-CBF6FA9F296A}" type="presOf" srcId="{4510CC51-C802-441C-970C-13BCD73983FF}" destId="{24FA0FE2-DF4A-45F6-8291-76DEEB63F12B}" srcOrd="0" destOrd="0" presId="urn:microsoft.com/office/officeart/2008/layout/VerticalCurvedList"/>
    <dgm:cxn modelId="{4F3264EB-28DF-43D8-AD0F-AEEAC2042098}" type="presOf" srcId="{6D74145E-E5AF-42A8-856F-C65088527CE2}" destId="{63B7174A-9197-424C-94BD-67ADFD782E75}" srcOrd="0" destOrd="0" presId="urn:microsoft.com/office/officeart/2008/layout/VerticalCurvedList"/>
    <dgm:cxn modelId="{7101223A-D1AA-43F3-B299-F012BFB59B8C}" type="presOf" srcId="{BFA585DC-0F0A-4E7E-A68B-F39A3792CD25}" destId="{AB2CA634-3FFF-47EC-A98D-8188FF4010BF}" srcOrd="0" destOrd="0" presId="urn:microsoft.com/office/officeart/2008/layout/VerticalCurvedList"/>
    <dgm:cxn modelId="{8F033EDE-FFD8-4C92-805E-3E16EFE668DD}" type="presOf" srcId="{C744A171-20B5-4251-BF26-C28CF4BB731F}" destId="{3D91EF81-4143-44E7-98AE-66CD7CEB34A6}" srcOrd="0" destOrd="0" presId="urn:microsoft.com/office/officeart/2008/layout/VerticalCurvedList"/>
    <dgm:cxn modelId="{FA834B3C-D52D-4145-86AA-2F2DB1585D18}" type="presParOf" srcId="{99126ABC-DBAA-4A22-AD00-F36988EC2416}" destId="{6B4CEE66-17C0-4668-A4DE-D161971C6672}" srcOrd="0" destOrd="0" presId="urn:microsoft.com/office/officeart/2008/layout/VerticalCurvedList"/>
    <dgm:cxn modelId="{99817785-9727-499D-97AA-323985A5A471}" type="presParOf" srcId="{6B4CEE66-17C0-4668-A4DE-D161971C6672}" destId="{4507705E-9C11-4658-8E7F-C4E7EB0CD758}" srcOrd="0" destOrd="0" presId="urn:microsoft.com/office/officeart/2008/layout/VerticalCurvedList"/>
    <dgm:cxn modelId="{A534F66E-67B9-488C-B8D4-DFE4D375546A}" type="presParOf" srcId="{4507705E-9C11-4658-8E7F-C4E7EB0CD758}" destId="{78847747-5E4B-4E07-9843-B6D257F2AE78}" srcOrd="0" destOrd="0" presId="urn:microsoft.com/office/officeart/2008/layout/VerticalCurvedList"/>
    <dgm:cxn modelId="{62364CF4-58E5-41B9-A673-2CD9E68B0B0D}" type="presParOf" srcId="{4507705E-9C11-4658-8E7F-C4E7EB0CD758}" destId="{3D91EF81-4143-44E7-98AE-66CD7CEB34A6}" srcOrd="1" destOrd="0" presId="urn:microsoft.com/office/officeart/2008/layout/VerticalCurvedList"/>
    <dgm:cxn modelId="{5FF5FA1D-11F8-4FEF-90D5-E6D3D97EDCA3}" type="presParOf" srcId="{4507705E-9C11-4658-8E7F-C4E7EB0CD758}" destId="{E68AC911-38AD-438F-A2D5-B4CF088515DE}" srcOrd="2" destOrd="0" presId="urn:microsoft.com/office/officeart/2008/layout/VerticalCurvedList"/>
    <dgm:cxn modelId="{7039562E-6942-440E-9C17-92644911D789}" type="presParOf" srcId="{4507705E-9C11-4658-8E7F-C4E7EB0CD758}" destId="{4514E2AB-9C6C-4CF3-8892-D267A7ACD063}" srcOrd="3" destOrd="0" presId="urn:microsoft.com/office/officeart/2008/layout/VerticalCurvedList"/>
    <dgm:cxn modelId="{AF493867-7271-438D-B0C4-ED3C0138E1AF}" type="presParOf" srcId="{6B4CEE66-17C0-4668-A4DE-D161971C6672}" destId="{93B61A48-AEA7-4D90-A833-5C87914AE99C}" srcOrd="1" destOrd="0" presId="urn:microsoft.com/office/officeart/2008/layout/VerticalCurvedList"/>
    <dgm:cxn modelId="{770E1559-9DD6-46D7-BEF8-C5EF83EFF984}" type="presParOf" srcId="{6B4CEE66-17C0-4668-A4DE-D161971C6672}" destId="{AECD150C-60E3-490E-BCAC-436C0D8B1709}" srcOrd="2" destOrd="0" presId="urn:microsoft.com/office/officeart/2008/layout/VerticalCurvedList"/>
    <dgm:cxn modelId="{2A80C86F-E1AC-469E-914D-4BFA4F416934}" type="presParOf" srcId="{AECD150C-60E3-490E-BCAC-436C0D8B1709}" destId="{7520187D-3E73-47B7-B853-362AA5C4AF6B}" srcOrd="0" destOrd="0" presId="urn:microsoft.com/office/officeart/2008/layout/VerticalCurvedList"/>
    <dgm:cxn modelId="{E9A7D147-5D55-43E9-ABD2-33967D000563}" type="presParOf" srcId="{6B4CEE66-17C0-4668-A4DE-D161971C6672}" destId="{24FA0FE2-DF4A-45F6-8291-76DEEB63F12B}" srcOrd="3" destOrd="0" presId="urn:microsoft.com/office/officeart/2008/layout/VerticalCurvedList"/>
    <dgm:cxn modelId="{D2D80AF8-66F7-4C32-ACE5-3CBF81FDB09D}" type="presParOf" srcId="{6B4CEE66-17C0-4668-A4DE-D161971C6672}" destId="{609F5B94-A895-427C-9DE0-58C680C4CC72}" srcOrd="4" destOrd="0" presId="urn:microsoft.com/office/officeart/2008/layout/VerticalCurvedList"/>
    <dgm:cxn modelId="{92A5F4BC-3681-4516-876A-612BBFF1441C}" type="presParOf" srcId="{609F5B94-A895-427C-9DE0-58C680C4CC72}" destId="{3DF5F377-35B1-4A8E-958E-826F6FA19E18}" srcOrd="0" destOrd="0" presId="urn:microsoft.com/office/officeart/2008/layout/VerticalCurvedList"/>
    <dgm:cxn modelId="{FD73CAD0-51D0-47B0-9CB1-EF6AEF4A9E3C}" type="presParOf" srcId="{6B4CEE66-17C0-4668-A4DE-D161971C6672}" destId="{63B7174A-9197-424C-94BD-67ADFD782E75}" srcOrd="5" destOrd="0" presId="urn:microsoft.com/office/officeart/2008/layout/VerticalCurvedList"/>
    <dgm:cxn modelId="{2488660E-C6A5-485E-82DA-1F7D32BAC634}" type="presParOf" srcId="{6B4CEE66-17C0-4668-A4DE-D161971C6672}" destId="{69D1E08C-7570-4623-B88D-C2B704C2DB74}" srcOrd="6" destOrd="0" presId="urn:microsoft.com/office/officeart/2008/layout/VerticalCurvedList"/>
    <dgm:cxn modelId="{A3749DA9-2661-44A6-B18A-634C9D147A23}" type="presParOf" srcId="{69D1E08C-7570-4623-B88D-C2B704C2DB74}" destId="{EF016EFB-C5D1-4EB7-AC07-244A3EC251EC}" srcOrd="0" destOrd="0" presId="urn:microsoft.com/office/officeart/2008/layout/VerticalCurvedList"/>
    <dgm:cxn modelId="{CC2454C1-0823-4005-87EC-956CE4E27EA4}" type="presParOf" srcId="{6B4CEE66-17C0-4668-A4DE-D161971C6672}" destId="{AB2CA634-3FFF-47EC-A98D-8188FF4010BF}" srcOrd="7" destOrd="0" presId="urn:microsoft.com/office/officeart/2008/layout/VerticalCurvedList"/>
    <dgm:cxn modelId="{92B1B425-1CB1-47A7-B046-0E5D17E827C4}" type="presParOf" srcId="{6B4CEE66-17C0-4668-A4DE-D161971C6672}" destId="{685AC23B-1AE7-49DF-B6CE-36B9092CD0C7}" srcOrd="8" destOrd="0" presId="urn:microsoft.com/office/officeart/2008/layout/VerticalCurvedList"/>
    <dgm:cxn modelId="{EB803FCD-6FC8-4647-9877-1E555C8DAD16}" type="presParOf" srcId="{685AC23B-1AE7-49DF-B6CE-36B9092CD0C7}" destId="{FFD50D26-EB54-49DE-B2CC-84988D2CB4E0}" srcOrd="0" destOrd="0" presId="urn:microsoft.com/office/officeart/2008/layout/VerticalCurvedList"/>
    <dgm:cxn modelId="{70BABC2D-DE91-4983-8111-F274C8311DC0}" type="presParOf" srcId="{6B4CEE66-17C0-4668-A4DE-D161971C6672}" destId="{B51F29E7-2AE9-45EE-B25F-F5D52FEA889C}" srcOrd="9" destOrd="0" presId="urn:microsoft.com/office/officeart/2008/layout/VerticalCurvedList"/>
    <dgm:cxn modelId="{25D63F20-59C5-4FB7-9FD6-61F9072352AC}" type="presParOf" srcId="{6B4CEE66-17C0-4668-A4DE-D161971C6672}" destId="{CB85F2AB-FB91-416F-BEDD-5A29EB88BB93}" srcOrd="10" destOrd="0" presId="urn:microsoft.com/office/officeart/2008/layout/VerticalCurvedList"/>
    <dgm:cxn modelId="{FC1368C0-CA96-4F94-BFB3-9E2F374E7E16}" type="presParOf" srcId="{CB85F2AB-FB91-416F-BEDD-5A29EB88BB93}" destId="{D756D587-05BC-49D6-A05E-16680C1F79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F007B7-D9F9-4801-9819-95F08F7D9299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6D74C6-562E-48B1-842B-16414ECABD7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Поддержка семьи, материнства и детства является одним из приоритетов государственной политики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53F8861-8C58-4077-A608-30F04F8E2474}" type="parTrans" cxnId="{378E875B-76BD-4548-B762-8CBB1152042E}">
      <dgm:prSet/>
      <dgm:spPr/>
      <dgm:t>
        <a:bodyPr/>
        <a:lstStyle/>
        <a:p>
          <a:endParaRPr lang="ru-RU"/>
        </a:p>
      </dgm:t>
    </dgm:pt>
    <dgm:pt modelId="{971FB292-DDCD-476C-AA81-61D3A9A40FB5}" type="sibTrans" cxnId="{378E875B-76BD-4548-B762-8CBB1152042E}">
      <dgm:prSet/>
      <dgm:spPr/>
      <dgm:t>
        <a:bodyPr/>
        <a:lstStyle/>
        <a:p>
          <a:endParaRPr lang="ru-RU"/>
        </a:p>
      </dgm:t>
    </dgm:pt>
    <dgm:pt modelId="{91B8A693-1BB4-4F71-9528-47DCDE621914}" type="pres">
      <dgm:prSet presAssocID="{1BF007B7-D9F9-4801-9819-95F08F7D92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A9069E-EFA7-43B8-9E87-ED03BA8783E1}" type="pres">
      <dgm:prSet presAssocID="{506D74C6-562E-48B1-842B-16414ECABD7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8E875B-76BD-4548-B762-8CBB1152042E}" srcId="{1BF007B7-D9F9-4801-9819-95F08F7D9299}" destId="{506D74C6-562E-48B1-842B-16414ECABD76}" srcOrd="0" destOrd="0" parTransId="{653F8861-8C58-4077-A608-30F04F8E2474}" sibTransId="{971FB292-DDCD-476C-AA81-61D3A9A40FB5}"/>
    <dgm:cxn modelId="{346AEA2C-8567-4A7E-BBA4-E2F767173DA5}" type="presOf" srcId="{506D74C6-562E-48B1-842B-16414ECABD76}" destId="{DDA9069E-EFA7-43B8-9E87-ED03BA8783E1}" srcOrd="0" destOrd="0" presId="urn:microsoft.com/office/officeart/2005/8/layout/hList6"/>
    <dgm:cxn modelId="{2CB766F5-0787-4A4F-B52A-C603B2F87766}" type="presOf" srcId="{1BF007B7-D9F9-4801-9819-95F08F7D9299}" destId="{91B8A693-1BB4-4F71-9528-47DCDE621914}" srcOrd="0" destOrd="0" presId="urn:microsoft.com/office/officeart/2005/8/layout/hList6"/>
    <dgm:cxn modelId="{35BA1A9D-E4FB-46E9-933C-74A15FBD1BEF}" type="presParOf" srcId="{91B8A693-1BB4-4F71-9528-47DCDE621914}" destId="{DDA9069E-EFA7-43B8-9E87-ED03BA8783E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87FC2-9A7A-4408-85B9-EAB16F3C3170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6005FF-FD1E-4761-9EBD-520030201D25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5EE045-0361-4752-B31B-18152C257553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461E0B-2118-48F1-B645-801BF1A840AA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CAC1B1-4B14-4EE9-BF60-E9546E0B610A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F8DE3E-9D42-40EF-85D0-B1D3291A7397}">
      <dsp:nvSpPr>
        <dsp:cNvPr id="0" name=""/>
        <dsp:cNvSpPr/>
      </dsp:nvSpPr>
      <dsp:spPr>
        <a:xfrm>
          <a:off x="1414505" y="794294"/>
          <a:ext cx="5308573" cy="5308573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FB11FD-9123-4E21-996F-FA8D6F55B7E8}">
      <dsp:nvSpPr>
        <dsp:cNvPr id="0" name=""/>
        <dsp:cNvSpPr/>
      </dsp:nvSpPr>
      <dsp:spPr>
        <a:xfrm>
          <a:off x="2592966" y="2492897"/>
          <a:ext cx="2951651" cy="19113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ea typeface="+mn-ea"/>
              <a:cs typeface="Times New Roman" pitchFamily="18" charset="0"/>
            </a:rPr>
            <a:t>Основные направления налоговой, бюджетной и долговой политики на 2019 год и на плановый период 2020 и 2021 годов</a:t>
          </a:r>
          <a:endParaRPr lang="ru-RU" sz="1400" kern="1200" dirty="0"/>
        </a:p>
      </dsp:txBody>
      <dsp:txXfrm>
        <a:off x="3025225" y="2772810"/>
        <a:ext cx="2087133" cy="1351542"/>
      </dsp:txXfrm>
    </dsp:sp>
    <dsp:sp modelId="{D37751A8-61A7-477F-9388-2529FF63DEDD}">
      <dsp:nvSpPr>
        <dsp:cNvPr id="0" name=""/>
        <dsp:cNvSpPr/>
      </dsp:nvSpPr>
      <dsp:spPr>
        <a:xfrm>
          <a:off x="2563541" y="21033"/>
          <a:ext cx="3010500" cy="16665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Послания Президента Российской Федерации Федеральному Собранию Российской Федерации от 1 марта 2018 года</a:t>
          </a:r>
          <a:endParaRPr lang="ru-RU" sz="1200" kern="1200" dirty="0"/>
        </a:p>
      </dsp:txBody>
      <dsp:txXfrm>
        <a:off x="3004419" y="265088"/>
        <a:ext cx="2128744" cy="1178400"/>
      </dsp:txXfrm>
    </dsp:sp>
    <dsp:sp modelId="{0CE2994A-8D09-4C34-BC41-1368DD823852}">
      <dsp:nvSpPr>
        <dsp:cNvPr id="0" name=""/>
        <dsp:cNvSpPr/>
      </dsp:nvSpPr>
      <dsp:spPr>
        <a:xfrm>
          <a:off x="4886308" y="1288341"/>
          <a:ext cx="2858415" cy="17261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200" kern="1200" dirty="0"/>
        </a:p>
      </dsp:txBody>
      <dsp:txXfrm>
        <a:off x="5304913" y="1541135"/>
        <a:ext cx="2021205" cy="1220600"/>
      </dsp:txXfrm>
    </dsp:sp>
    <dsp:sp modelId="{1D758831-7603-43A2-93F9-C51D51D7E78A}">
      <dsp:nvSpPr>
        <dsp:cNvPr id="0" name=""/>
        <dsp:cNvSpPr/>
      </dsp:nvSpPr>
      <dsp:spPr>
        <a:xfrm>
          <a:off x="4950593" y="3880633"/>
          <a:ext cx="2729843" cy="173018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anose="02020603050405020304" pitchFamily="18" charset="0"/>
            </a:rPr>
            <a:t>Основные направления налоговой, бюджетной и долговой политики Ханты – Мансийского автономного округа – Югры на 2019 год и на плановый период 2020 и 2021 годов</a:t>
          </a:r>
          <a:endParaRPr lang="ru-RU" sz="1200" kern="1200" dirty="0"/>
        </a:p>
      </dsp:txBody>
      <dsp:txXfrm>
        <a:off x="5350369" y="4134013"/>
        <a:ext cx="1930291" cy="1223427"/>
      </dsp:txXfrm>
    </dsp:sp>
    <dsp:sp modelId="{E6B8AC3D-EEFB-4BAB-9142-82EEC50E4AC3}">
      <dsp:nvSpPr>
        <dsp:cNvPr id="0" name=""/>
        <dsp:cNvSpPr/>
      </dsp:nvSpPr>
      <dsp:spPr>
        <a:xfrm>
          <a:off x="2505664" y="5248781"/>
          <a:ext cx="3126256" cy="158818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anose="02020603050405020304" pitchFamily="18" charset="0"/>
            </a:rPr>
            <a:t>Стратегические цели развития города Покачи, определенных в Стратегии социально - экономического развития муниципального образования город Покачи до 2030 года</a:t>
          </a:r>
          <a:endParaRPr lang="ru-RU" sz="1200" kern="1200" dirty="0"/>
        </a:p>
      </dsp:txBody>
      <dsp:txXfrm>
        <a:off x="2963494" y="5481365"/>
        <a:ext cx="2210596" cy="1123016"/>
      </dsp:txXfrm>
    </dsp:sp>
    <dsp:sp modelId="{29C59B4D-B981-4F30-B38C-02966AE0EF7C}">
      <dsp:nvSpPr>
        <dsp:cNvPr id="0" name=""/>
        <dsp:cNvSpPr/>
      </dsp:nvSpPr>
      <dsp:spPr>
        <a:xfrm>
          <a:off x="428666" y="3880633"/>
          <a:ext cx="2786805" cy="173018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anose="02020603050405020304" pitchFamily="18" charset="0"/>
            </a:rPr>
            <a:t>Прогноз социально-экономического развития города Покачи на 2019-2024 годы</a:t>
          </a:r>
          <a:endParaRPr lang="ru-RU" sz="1200" kern="1200" dirty="0"/>
        </a:p>
      </dsp:txBody>
      <dsp:txXfrm>
        <a:off x="836784" y="4134013"/>
        <a:ext cx="1970569" cy="1223427"/>
      </dsp:txXfrm>
    </dsp:sp>
    <dsp:sp modelId="{25F07EA3-4D3B-4901-9E7A-0780AE4A53A3}">
      <dsp:nvSpPr>
        <dsp:cNvPr id="0" name=""/>
        <dsp:cNvSpPr/>
      </dsp:nvSpPr>
      <dsp:spPr>
        <a:xfrm>
          <a:off x="408676" y="1288341"/>
          <a:ext cx="2826784" cy="1726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anose="02020603050405020304" pitchFamily="18" charset="0"/>
            </a:rPr>
            <a:t>Основные положения Указов Президента Российской Федерации от 2012 года</a:t>
          </a:r>
          <a:endParaRPr lang="ru-RU" sz="1200" kern="1200" dirty="0"/>
        </a:p>
      </dsp:txBody>
      <dsp:txXfrm>
        <a:off x="822649" y="1541135"/>
        <a:ext cx="1998838" cy="1220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0CBC7-6DCC-4D30-A407-05D05282FB47}">
      <dsp:nvSpPr>
        <dsp:cNvPr id="0" name=""/>
        <dsp:cNvSpPr/>
      </dsp:nvSpPr>
      <dsp:spPr>
        <a:xfrm rot="21300000">
          <a:off x="28060" y="2071938"/>
          <a:ext cx="9087878" cy="1040699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AF12-2FDD-4808-A98A-543BBA23975D}">
      <dsp:nvSpPr>
        <dsp:cNvPr id="0" name=""/>
        <dsp:cNvSpPr/>
      </dsp:nvSpPr>
      <dsp:spPr>
        <a:xfrm>
          <a:off x="1097279" y="259228"/>
          <a:ext cx="2743199" cy="207383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5A4FB-22B1-40E0-907B-D8E323D12CED}">
      <dsp:nvSpPr>
        <dsp:cNvPr id="0" name=""/>
        <dsp:cNvSpPr/>
      </dsp:nvSpPr>
      <dsp:spPr>
        <a:xfrm>
          <a:off x="4230291" y="0"/>
          <a:ext cx="4158134" cy="217752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Норматив установленный приказом Департамента финансов ХМАО-Югры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202 млн. 247 тыс. руб.</a:t>
          </a:r>
          <a:endParaRPr lang="ru-RU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30291" y="0"/>
        <a:ext cx="4158134" cy="2177521"/>
      </dsp:txXfrm>
    </dsp:sp>
    <dsp:sp modelId="{C652FE8F-2729-4AF0-95A2-CCC4FFE1CA0D}">
      <dsp:nvSpPr>
        <dsp:cNvPr id="0" name=""/>
        <dsp:cNvSpPr/>
      </dsp:nvSpPr>
      <dsp:spPr>
        <a:xfrm>
          <a:off x="5303519" y="2851516"/>
          <a:ext cx="2743199" cy="2073830"/>
        </a:xfrm>
        <a:prstGeom prst="upArrow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FF722-9E84-4693-95D4-EC4C8FA6CD2E}">
      <dsp:nvSpPr>
        <dsp:cNvPr id="0" name=""/>
        <dsp:cNvSpPr/>
      </dsp:nvSpPr>
      <dsp:spPr>
        <a:xfrm>
          <a:off x="611565" y="3007054"/>
          <a:ext cx="4446148" cy="217752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Сумма предусмотренная в проекте бюджета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150 млн. 942 тыс. 278,16 руб.</a:t>
          </a:r>
          <a:endParaRPr lang="ru-RU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1565" y="3007054"/>
        <a:ext cx="4446148" cy="217752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B5079-77CA-48FD-A1F8-1C32700619DA}">
      <dsp:nvSpPr>
        <dsp:cNvPr id="0" name=""/>
        <dsp:cNvSpPr/>
      </dsp:nvSpPr>
      <dsp:spPr>
        <a:xfrm>
          <a:off x="3438" y="262518"/>
          <a:ext cx="2067753" cy="816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дошкольного образования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8" y="262518"/>
        <a:ext cx="2067753" cy="816554"/>
      </dsp:txXfrm>
    </dsp:sp>
    <dsp:sp modelId="{3FF2898C-FD43-4D33-B909-AD5A4EB70CE7}">
      <dsp:nvSpPr>
        <dsp:cNvPr id="0" name=""/>
        <dsp:cNvSpPr/>
      </dsp:nvSpPr>
      <dsp:spPr>
        <a:xfrm>
          <a:off x="3438" y="1079073"/>
          <a:ext cx="2067753" cy="7466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136 работников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51 959 рублей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8" y="1079073"/>
        <a:ext cx="2067753" cy="746639"/>
      </dsp:txXfrm>
    </dsp:sp>
    <dsp:sp modelId="{1DDE0520-3E53-47C3-A4BF-E250527D55CA}">
      <dsp:nvSpPr>
        <dsp:cNvPr id="0" name=""/>
        <dsp:cNvSpPr/>
      </dsp:nvSpPr>
      <dsp:spPr>
        <a:xfrm>
          <a:off x="2360677" y="262518"/>
          <a:ext cx="2067753" cy="816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общего образования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0677" y="262518"/>
        <a:ext cx="2067753" cy="816554"/>
      </dsp:txXfrm>
    </dsp:sp>
    <dsp:sp modelId="{69179011-612B-4FDE-B278-128B1E0F131D}">
      <dsp:nvSpPr>
        <dsp:cNvPr id="0" name=""/>
        <dsp:cNvSpPr/>
      </dsp:nvSpPr>
      <dsp:spPr>
        <a:xfrm>
          <a:off x="2360677" y="1079073"/>
          <a:ext cx="2067753" cy="7466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143 работника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63 219,6 рублей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0677" y="1079073"/>
        <a:ext cx="2067753" cy="746639"/>
      </dsp:txXfrm>
    </dsp:sp>
    <dsp:sp modelId="{E75221FC-D281-4270-BCC6-E6687B4A9051}">
      <dsp:nvSpPr>
        <dsp:cNvPr id="0" name=""/>
        <dsp:cNvSpPr/>
      </dsp:nvSpPr>
      <dsp:spPr>
        <a:xfrm>
          <a:off x="4717916" y="262518"/>
          <a:ext cx="2067753" cy="8165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Пед.работники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дополнительного образования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7916" y="262518"/>
        <a:ext cx="2067753" cy="816554"/>
      </dsp:txXfrm>
    </dsp:sp>
    <dsp:sp modelId="{6AA73179-1BA2-4AB6-B09F-DEBBDBBDDC9D}">
      <dsp:nvSpPr>
        <dsp:cNvPr id="0" name=""/>
        <dsp:cNvSpPr/>
      </dsp:nvSpPr>
      <dsp:spPr>
        <a:xfrm>
          <a:off x="4717916" y="1079073"/>
          <a:ext cx="2067753" cy="7466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работника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65 428,2 рублей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7916" y="1079073"/>
        <a:ext cx="2067753" cy="746639"/>
      </dsp:txXfrm>
    </dsp:sp>
    <dsp:sp modelId="{CAC19BC0-96EB-4953-9A3C-9220A1E03D47}">
      <dsp:nvSpPr>
        <dsp:cNvPr id="0" name=""/>
        <dsp:cNvSpPr/>
      </dsp:nvSpPr>
      <dsp:spPr>
        <a:xfrm>
          <a:off x="7075155" y="262518"/>
          <a:ext cx="2067753" cy="8165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сферы культуры</a:t>
          </a:r>
        </a:p>
      </dsp:txBody>
      <dsp:txXfrm>
        <a:off x="7075155" y="262518"/>
        <a:ext cx="2067753" cy="816554"/>
      </dsp:txXfrm>
    </dsp:sp>
    <dsp:sp modelId="{D198A117-A1FD-4604-8B90-12F197308D1C}">
      <dsp:nvSpPr>
        <dsp:cNvPr id="0" name=""/>
        <dsp:cNvSpPr/>
      </dsp:nvSpPr>
      <dsp:spPr>
        <a:xfrm>
          <a:off x="7075155" y="1079073"/>
          <a:ext cx="2067753" cy="7466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43,8 работников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60 406 рублей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75155" y="1079073"/>
        <a:ext cx="2067753" cy="7466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789AD-4E2C-44E6-A6E2-40C7FA29C95C}">
      <dsp:nvSpPr>
        <dsp:cNvPr id="0" name=""/>
        <dsp:cNvSpPr/>
      </dsp:nvSpPr>
      <dsp:spPr>
        <a:xfrm>
          <a:off x="4471317" y="1391320"/>
          <a:ext cx="3395231" cy="52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183"/>
              </a:lnTo>
              <a:lnTo>
                <a:pt x="3395231" y="359183"/>
              </a:lnTo>
              <a:lnTo>
                <a:pt x="3395231" y="527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A80B0-ED2B-4374-BADC-5108A9FED02B}">
      <dsp:nvSpPr>
        <dsp:cNvPr id="0" name=""/>
        <dsp:cNvSpPr/>
      </dsp:nvSpPr>
      <dsp:spPr>
        <a:xfrm>
          <a:off x="4471317" y="1391320"/>
          <a:ext cx="1014969" cy="52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183"/>
              </a:lnTo>
              <a:lnTo>
                <a:pt x="1014969" y="359183"/>
              </a:lnTo>
              <a:lnTo>
                <a:pt x="1014969" y="527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1FF64-E3C3-4121-BE4B-569DDF4B01A6}">
      <dsp:nvSpPr>
        <dsp:cNvPr id="0" name=""/>
        <dsp:cNvSpPr/>
      </dsp:nvSpPr>
      <dsp:spPr>
        <a:xfrm>
          <a:off x="3271278" y="1391320"/>
          <a:ext cx="1200039" cy="527071"/>
        </a:xfrm>
        <a:custGeom>
          <a:avLst/>
          <a:gdLst/>
          <a:ahLst/>
          <a:cxnLst/>
          <a:rect l="0" t="0" r="0" b="0"/>
          <a:pathLst>
            <a:path>
              <a:moveTo>
                <a:pt x="1200039" y="0"/>
              </a:moveTo>
              <a:lnTo>
                <a:pt x="1200039" y="359183"/>
              </a:lnTo>
              <a:lnTo>
                <a:pt x="0" y="359183"/>
              </a:lnTo>
              <a:lnTo>
                <a:pt x="0" y="527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AC48B-1E21-4DEC-9596-F0659A4C65DD}">
      <dsp:nvSpPr>
        <dsp:cNvPr id="0" name=""/>
        <dsp:cNvSpPr/>
      </dsp:nvSpPr>
      <dsp:spPr>
        <a:xfrm>
          <a:off x="983551" y="1391320"/>
          <a:ext cx="3487766" cy="527071"/>
        </a:xfrm>
        <a:custGeom>
          <a:avLst/>
          <a:gdLst/>
          <a:ahLst/>
          <a:cxnLst/>
          <a:rect l="0" t="0" r="0" b="0"/>
          <a:pathLst>
            <a:path>
              <a:moveTo>
                <a:pt x="3487766" y="0"/>
              </a:moveTo>
              <a:lnTo>
                <a:pt x="3487766" y="359183"/>
              </a:lnTo>
              <a:lnTo>
                <a:pt x="0" y="359183"/>
              </a:lnTo>
              <a:lnTo>
                <a:pt x="0" y="527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73FF6-EF11-4DF3-98E8-EAFF3C385869}">
      <dsp:nvSpPr>
        <dsp:cNvPr id="0" name=""/>
        <dsp:cNvSpPr/>
      </dsp:nvSpPr>
      <dsp:spPr>
        <a:xfrm>
          <a:off x="3131843" y="240522"/>
          <a:ext cx="2678948" cy="1150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8956A-DF55-4A1A-8A8B-2E41011B086F}">
      <dsp:nvSpPr>
        <dsp:cNvPr id="0" name=""/>
        <dsp:cNvSpPr/>
      </dsp:nvSpPr>
      <dsp:spPr>
        <a:xfrm>
          <a:off x="3333207" y="431818"/>
          <a:ext cx="2678948" cy="11507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МРОТ на 01.01.2019      24 816,00 руб.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6913" y="465524"/>
        <a:ext cx="2611536" cy="1083385"/>
      </dsp:txXfrm>
    </dsp:sp>
    <dsp:sp modelId="{70EA4053-F15D-43F0-B5AB-7B0722C565CD}">
      <dsp:nvSpPr>
        <dsp:cNvPr id="0" name=""/>
        <dsp:cNvSpPr/>
      </dsp:nvSpPr>
      <dsp:spPr>
        <a:xfrm>
          <a:off x="4693" y="1918391"/>
          <a:ext cx="1957715" cy="1150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554EC-2D87-435A-99C0-162AADA57C4E}">
      <dsp:nvSpPr>
        <dsp:cNvPr id="0" name=""/>
        <dsp:cNvSpPr/>
      </dsp:nvSpPr>
      <dsp:spPr>
        <a:xfrm>
          <a:off x="206058" y="2109687"/>
          <a:ext cx="1957715" cy="11507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764" y="2143393"/>
        <a:ext cx="1890303" cy="1083385"/>
      </dsp:txXfrm>
    </dsp:sp>
    <dsp:sp modelId="{A9C3DB93-DF60-4650-87A5-91D05E182010}">
      <dsp:nvSpPr>
        <dsp:cNvPr id="0" name=""/>
        <dsp:cNvSpPr/>
      </dsp:nvSpPr>
      <dsp:spPr>
        <a:xfrm>
          <a:off x="2365138" y="1918391"/>
          <a:ext cx="1812280" cy="1150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2505-0B53-4FED-B4A6-2A316889B76B}">
      <dsp:nvSpPr>
        <dsp:cNvPr id="0" name=""/>
        <dsp:cNvSpPr/>
      </dsp:nvSpPr>
      <dsp:spPr>
        <a:xfrm>
          <a:off x="2566502" y="2109687"/>
          <a:ext cx="1812280" cy="11507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0208" y="2143393"/>
        <a:ext cx="1744868" cy="1083385"/>
      </dsp:txXfrm>
    </dsp:sp>
    <dsp:sp modelId="{D2612ECF-D1F5-4C1C-B413-517C239B104D}">
      <dsp:nvSpPr>
        <dsp:cNvPr id="0" name=""/>
        <dsp:cNvSpPr/>
      </dsp:nvSpPr>
      <dsp:spPr>
        <a:xfrm>
          <a:off x="4580147" y="1918391"/>
          <a:ext cx="1812280" cy="1150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691F2-3E1E-4C4D-BD61-045FD0C78D0A}">
      <dsp:nvSpPr>
        <dsp:cNvPr id="0" name=""/>
        <dsp:cNvSpPr/>
      </dsp:nvSpPr>
      <dsp:spPr>
        <a:xfrm>
          <a:off x="4781511" y="2109687"/>
          <a:ext cx="1812280" cy="11507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МФЦ, СМИ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5217" y="2143393"/>
        <a:ext cx="1744868" cy="1083385"/>
      </dsp:txXfrm>
    </dsp:sp>
    <dsp:sp modelId="{153281E1-3D88-4B26-89E7-DB6637374230}">
      <dsp:nvSpPr>
        <dsp:cNvPr id="0" name=""/>
        <dsp:cNvSpPr/>
      </dsp:nvSpPr>
      <dsp:spPr>
        <a:xfrm>
          <a:off x="6795156" y="1918391"/>
          <a:ext cx="2142785" cy="1150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7654D-FE00-4863-8825-712AB09E52E2}">
      <dsp:nvSpPr>
        <dsp:cNvPr id="0" name=""/>
        <dsp:cNvSpPr/>
      </dsp:nvSpPr>
      <dsp:spPr>
        <a:xfrm>
          <a:off x="6996520" y="2109687"/>
          <a:ext cx="2142785" cy="11507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ЕДДС, УМТО, ЦБЭО, УКС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30226" y="2143393"/>
        <a:ext cx="2075373" cy="10833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27FE7-AA68-46E5-9744-187D02BBBCE6}">
      <dsp:nvSpPr>
        <dsp:cNvPr id="0" name=""/>
        <dsp:cNvSpPr/>
      </dsp:nvSpPr>
      <dsp:spPr>
        <a:xfrm rot="5400000">
          <a:off x="-116304" y="201272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56343"/>
        <a:ext cx="542752" cy="232609"/>
      </dsp:txXfrm>
    </dsp:sp>
    <dsp:sp modelId="{51378E3B-42D3-4D63-8787-2799C01B2014}">
      <dsp:nvSpPr>
        <dsp:cNvPr id="0" name=""/>
        <dsp:cNvSpPr/>
      </dsp:nvSpPr>
      <dsp:spPr>
        <a:xfrm rot="5400000">
          <a:off x="4466684" y="-3857726"/>
          <a:ext cx="614684" cy="845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целью возмещения части затрат или недополученных доходов сельскохозяйственным товаропроизводителям 596 тыс. руб.</a:t>
          </a:r>
          <a:endParaRPr lang="ru-RU" sz="175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46897" y="92067"/>
        <a:ext cx="8424252" cy="554672"/>
      </dsp:txXfrm>
    </dsp:sp>
    <dsp:sp modelId="{86D89C69-7151-49DD-9072-4C3D29E55987}">
      <dsp:nvSpPr>
        <dsp:cNvPr id="0" name=""/>
        <dsp:cNvSpPr/>
      </dsp:nvSpPr>
      <dsp:spPr>
        <a:xfrm rot="5400000">
          <a:off x="-116304" y="1387684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1800384"/>
                <a:satOff val="163"/>
                <a:lumOff val="-1726"/>
                <a:alphaOff val="0"/>
                <a:lumMod val="95000"/>
              </a:schemeClr>
            </a:gs>
            <a:gs pos="100000">
              <a:schemeClr val="accent3">
                <a:hueOff val="1800384"/>
                <a:satOff val="163"/>
                <a:lumOff val="-172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42755"/>
        <a:ext cx="542752" cy="232609"/>
      </dsp:txXfrm>
    </dsp:sp>
    <dsp:sp modelId="{8526156E-F909-4638-BC87-D05BCF522D1B}">
      <dsp:nvSpPr>
        <dsp:cNvPr id="0" name=""/>
        <dsp:cNvSpPr/>
      </dsp:nvSpPr>
      <dsp:spPr>
        <a:xfrm rot="5400000">
          <a:off x="4035855" y="-2737250"/>
          <a:ext cx="1479472" cy="84291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800384"/>
              <a:satOff val="163"/>
              <a:lumOff val="-172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latin typeface="Times New Roman" pitchFamily="18" charset="0"/>
              <a:cs typeface="Times New Roman" pitchFamily="18" charset="0"/>
            </a:rPr>
            <a:t>в целях оказания финансовой 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поддержки социально-ориентированным некоммерческим организациям в целях привлечения их к решению актуальных социальных проблем, повышения профессионализма работников и добровольцев таких организаций, доступности предоставляемых гражданам социальных услуг, укрепления институтов гражданского общества, поддержки и развития взаимодействия гражданского общества и государства 288 тыс. 081 руб. </a:t>
          </a:r>
          <a:endParaRPr lang="ru-RU" sz="175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61023" y="809804"/>
        <a:ext cx="8356915" cy="1335028"/>
      </dsp:txXfrm>
    </dsp:sp>
    <dsp:sp modelId="{20CCEDFD-A09E-48EB-B1B8-CA3DE44B7EE7}">
      <dsp:nvSpPr>
        <dsp:cNvPr id="0" name=""/>
        <dsp:cNvSpPr/>
      </dsp:nvSpPr>
      <dsp:spPr>
        <a:xfrm rot="5400000">
          <a:off x="-116304" y="2330516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3600769"/>
                <a:satOff val="325"/>
                <a:lumOff val="-3452"/>
                <a:alphaOff val="0"/>
                <a:lumMod val="95000"/>
              </a:schemeClr>
            </a:gs>
            <a:gs pos="100000">
              <a:schemeClr val="accent3">
                <a:hueOff val="3600769"/>
                <a:satOff val="325"/>
                <a:lumOff val="-3452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485587"/>
        <a:ext cx="542752" cy="232609"/>
      </dsp:txXfrm>
    </dsp:sp>
    <dsp:sp modelId="{CC0BAB7A-E1A9-487B-9942-8EC561C2B90D}">
      <dsp:nvSpPr>
        <dsp:cNvPr id="0" name=""/>
        <dsp:cNvSpPr/>
      </dsp:nvSpPr>
      <dsp:spPr>
        <a:xfrm rot="5400000">
          <a:off x="4492164" y="-1650638"/>
          <a:ext cx="559579" cy="8458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600769"/>
              <a:satOff val="325"/>
              <a:lumOff val="-345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latin typeface="Times New Roman" pitchFamily="18" charset="0"/>
              <a:cs typeface="Times New Roman" pitchFamily="18" charset="0"/>
            </a:rPr>
            <a:t>в целях поддержки 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развития малого и среднего предпринимательства и развития приоритетных направлений деятельности в этой области 4 млн.849 тыс.473,67 </a:t>
          </a:r>
          <a:r>
            <a:rPr lang="ru-RU" sz="1750" kern="1200" dirty="0" smtClean="0">
              <a:latin typeface="Times New Roman" pitchFamily="18" charset="0"/>
              <a:cs typeface="Times New Roman" pitchFamily="18" charset="0"/>
            </a:rPr>
            <a:t>руб. </a:t>
          </a:r>
          <a:endParaRPr lang="ru-RU" sz="175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42752" y="2326090"/>
        <a:ext cx="8431087" cy="504947"/>
      </dsp:txXfrm>
    </dsp:sp>
    <dsp:sp modelId="{3085A2A6-1D4B-4D8E-B0B4-0DD6E487175C}">
      <dsp:nvSpPr>
        <dsp:cNvPr id="0" name=""/>
        <dsp:cNvSpPr/>
      </dsp:nvSpPr>
      <dsp:spPr>
        <a:xfrm rot="5400000">
          <a:off x="-116304" y="3137512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5401153"/>
                <a:satOff val="488"/>
                <a:lumOff val="-5179"/>
                <a:alphaOff val="0"/>
                <a:lumMod val="95000"/>
              </a:schemeClr>
            </a:gs>
            <a:gs pos="100000">
              <a:schemeClr val="accent3">
                <a:hueOff val="5401153"/>
                <a:satOff val="488"/>
                <a:lumOff val="-517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92583"/>
        <a:ext cx="542752" cy="232609"/>
      </dsp:txXfrm>
    </dsp:sp>
    <dsp:sp modelId="{2E77DAFD-0F0E-41BE-87D3-EEB228092DBF}">
      <dsp:nvSpPr>
        <dsp:cNvPr id="0" name=""/>
        <dsp:cNvSpPr/>
      </dsp:nvSpPr>
      <dsp:spPr>
        <a:xfrm rot="5400000">
          <a:off x="4411633" y="-956000"/>
          <a:ext cx="720642" cy="8458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401153"/>
              <a:satOff val="488"/>
              <a:lumOff val="-517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latin typeface="Times New Roman" pitchFamily="18" charset="0"/>
              <a:cs typeface="Times New Roman" pitchFamily="18" charset="0"/>
            </a:rPr>
            <a:t>Югорскому оператору 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долевое финансовое обеспечение проведения капитального ремонта общего имущества в многоквартирных домах 166 тыс. 635,01 руб.</a:t>
          </a:r>
          <a:endParaRPr lang="ru-RU" sz="175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42753" y="2948059"/>
        <a:ext cx="8423224" cy="650284"/>
      </dsp:txXfrm>
    </dsp:sp>
    <dsp:sp modelId="{01808D13-1723-4525-9EE9-41B6A8473416}">
      <dsp:nvSpPr>
        <dsp:cNvPr id="0" name=""/>
        <dsp:cNvSpPr/>
      </dsp:nvSpPr>
      <dsp:spPr>
        <a:xfrm rot="5400000">
          <a:off x="-116304" y="3926854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7201538"/>
                <a:satOff val="650"/>
                <a:lumOff val="-6905"/>
                <a:alphaOff val="0"/>
                <a:lumMod val="95000"/>
              </a:schemeClr>
            </a:gs>
            <a:gs pos="100000">
              <a:schemeClr val="accent3">
                <a:hueOff val="7201538"/>
                <a:satOff val="650"/>
                <a:lumOff val="-6905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081925"/>
        <a:ext cx="542752" cy="232609"/>
      </dsp:txXfrm>
    </dsp:sp>
    <dsp:sp modelId="{2A2A42CD-88D4-46C1-A499-E26929D3AF5D}">
      <dsp:nvSpPr>
        <dsp:cNvPr id="0" name=""/>
        <dsp:cNvSpPr/>
      </dsp:nvSpPr>
      <dsp:spPr>
        <a:xfrm rot="5400000">
          <a:off x="4429287" y="-166658"/>
          <a:ext cx="685333" cy="8458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201538"/>
              <a:satOff val="650"/>
              <a:lumOff val="-6905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капитальный ремонт систем теплоснабжения, водоснабжения и водоотведения для подготовки к </a:t>
          </a:r>
          <a:r>
            <a:rPr lang="ru-RU" sz="175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осенне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зимнему периоду в городе Покачи 5 млн. руб.</a:t>
          </a:r>
          <a:endParaRPr lang="ru-RU" sz="175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42753" y="3753331"/>
        <a:ext cx="8424948" cy="618423"/>
      </dsp:txXfrm>
    </dsp:sp>
    <dsp:sp modelId="{322F2DBB-C029-4A67-B2FE-9B013D1F8567}">
      <dsp:nvSpPr>
        <dsp:cNvPr id="0" name=""/>
        <dsp:cNvSpPr/>
      </dsp:nvSpPr>
      <dsp:spPr>
        <a:xfrm rot="5400000">
          <a:off x="-116092" y="4579263"/>
          <a:ext cx="775361" cy="542752"/>
        </a:xfrm>
        <a:prstGeom prst="chevron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lumMod val="95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13" y="4734334"/>
        <a:ext cx="542752" cy="232609"/>
      </dsp:txXfrm>
    </dsp:sp>
    <dsp:sp modelId="{15B22B9E-90E4-433F-B781-B0C967CD9718}">
      <dsp:nvSpPr>
        <dsp:cNvPr id="0" name=""/>
        <dsp:cNvSpPr/>
      </dsp:nvSpPr>
      <dsp:spPr>
        <a:xfrm rot="5400000">
          <a:off x="4417669" y="615413"/>
          <a:ext cx="706878" cy="8458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целях финансового обеспечения затрат в связи с оказанием услуг по водоснабжению и водоотведению  (в </a:t>
          </a:r>
          <a:r>
            <a:rPr lang="ru-RU" sz="175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т.ч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плата </a:t>
          </a:r>
          <a:r>
            <a:rPr lang="ru-RU" sz="175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концендента</a:t>
          </a:r>
          <a:r>
            <a:rPr lang="ru-RU" sz="17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16 млн.034 тыс. 433,08 руб.</a:t>
          </a:r>
          <a:endParaRPr lang="ru-RU" sz="175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41907" y="4525683"/>
        <a:ext cx="8423896" cy="63786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2B1E2-66E9-4823-AC75-02F7F895D2B2}">
      <dsp:nvSpPr>
        <dsp:cNvPr id="0" name=""/>
        <dsp:cNvSpPr/>
      </dsp:nvSpPr>
      <dsp:spPr>
        <a:xfrm>
          <a:off x="5" y="2328"/>
          <a:ext cx="8616122" cy="5064502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48260" rIns="144780" bIns="4826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Модельные муниципальные программы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 «новый формат» муниципальной программы по аналогии с «модельной государственной программой ХМАО - Югры»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действия программ на 2019-2030 годы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содержание ОМСУ в одной муниципальной программе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234" y="249557"/>
        <a:ext cx="8121664" cy="4817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79E7-F4F5-4E26-8268-CD2F3EDF4014}">
      <dsp:nvSpPr>
        <dsp:cNvPr id="0" name=""/>
        <dsp:cNvSpPr/>
      </dsp:nvSpPr>
      <dsp:spPr>
        <a:xfrm>
          <a:off x="0" y="100608"/>
          <a:ext cx="81534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сохранение и наращивание налогового потенциала в целях обеспечения роста доходной части бюджета города Покачи, в том числе за счет изыскания дополнительных резервов доходного потенциала местного бюджета и снижения налоговой задолженности</a:t>
          </a:r>
          <a:endParaRPr lang="ru-RU" sz="1600" kern="1200" dirty="0"/>
        </a:p>
      </dsp:txBody>
      <dsp:txXfrm>
        <a:off x="0" y="100608"/>
        <a:ext cx="8153400" cy="1310400"/>
      </dsp:txXfrm>
    </dsp:sp>
    <dsp:sp modelId="{7DF31B73-ED26-4424-AC7E-35CF20B3CEBE}">
      <dsp:nvSpPr>
        <dsp:cNvPr id="0" name=""/>
        <dsp:cNvSpPr/>
      </dsp:nvSpPr>
      <dsp:spPr>
        <a:xfrm>
          <a:off x="358822" y="0"/>
          <a:ext cx="5707380" cy="352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kern="1200" dirty="0"/>
        </a:p>
      </dsp:txBody>
      <dsp:txXfrm>
        <a:off x="376048" y="17226"/>
        <a:ext cx="5672928" cy="318418"/>
      </dsp:txXfrm>
    </dsp:sp>
    <dsp:sp modelId="{721D6EC1-9962-45CE-A9B2-246FC01C5804}">
      <dsp:nvSpPr>
        <dsp:cNvPr id="0" name=""/>
        <dsp:cNvSpPr/>
      </dsp:nvSpPr>
      <dsp:spPr>
        <a:xfrm>
          <a:off x="0" y="1612775"/>
          <a:ext cx="8153400" cy="267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33248" rIns="63279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установление налоговых льгот по местным налогам с учетом оценки их бюджетной, экономической и социальной эффективности;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совершенствование налогового законодательства муниципального уровня с учетом изменившихся экономических условий, а также изменений в налоговом законодательстве Российской Федерации и автономного округа;</a:t>
          </a:r>
          <a:endParaRPr lang="ru-RU" sz="1600" kern="1200" dirty="0" smtClean="0">
            <a:latin typeface="Times New Roman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взаимодействие с налогоплательщиками, направленное на соблюдение налоговой дисциплины и предупреждение уклонения от уплаты платежей в бюджеты всех уровней: проведение информационной кампании по разъяснительной работе среди населения о необходимости своевременного исполнения обязанности по уплате налогов</a:t>
          </a:r>
          <a:endParaRPr lang="ru-RU" sz="1600" kern="1200" dirty="0">
            <a:latin typeface="Times New Roman" pitchFamily="18" charset="0"/>
            <a:cs typeface="Times New Roman" panose="02020603050405020304" pitchFamily="18" charset="0"/>
          </a:endParaRPr>
        </a:p>
      </dsp:txBody>
      <dsp:txXfrm>
        <a:off x="0" y="1612775"/>
        <a:ext cx="8153400" cy="2671200"/>
      </dsp:txXfrm>
    </dsp:sp>
    <dsp:sp modelId="{C44A2CA1-F302-4330-AD20-FC30F709C3E1}">
      <dsp:nvSpPr>
        <dsp:cNvPr id="0" name=""/>
        <dsp:cNvSpPr/>
      </dsp:nvSpPr>
      <dsp:spPr>
        <a:xfrm>
          <a:off x="430833" y="1472234"/>
          <a:ext cx="5707380" cy="428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kern="1200" dirty="0"/>
        </a:p>
      </dsp:txBody>
      <dsp:txXfrm>
        <a:off x="451754" y="1493155"/>
        <a:ext cx="5665538" cy="386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79E7-F4F5-4E26-8268-CD2F3EDF4014}">
      <dsp:nvSpPr>
        <dsp:cNvPr id="0" name=""/>
        <dsp:cNvSpPr/>
      </dsp:nvSpPr>
      <dsp:spPr>
        <a:xfrm>
          <a:off x="0" y="72009"/>
          <a:ext cx="8154615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889" tIns="249936" rIns="632889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для обеспечения сбалансированности бюджета необходимо продолжить работу по развитию доходного потенциала на основе постоянного мониторинга рисков развития экономики, улучшения качества администрирования доходов по собственным доходам</a:t>
          </a:r>
          <a:endParaRPr lang="ru-RU" sz="1600" kern="1200" dirty="0"/>
        </a:p>
      </dsp:txBody>
      <dsp:txXfrm>
        <a:off x="0" y="72009"/>
        <a:ext cx="8154615" cy="1247400"/>
      </dsp:txXfrm>
    </dsp:sp>
    <dsp:sp modelId="{7DF31B73-ED26-4424-AC7E-35CF20B3CEBE}">
      <dsp:nvSpPr>
        <dsp:cNvPr id="0" name=""/>
        <dsp:cNvSpPr/>
      </dsp:nvSpPr>
      <dsp:spPr>
        <a:xfrm>
          <a:off x="358876" y="0"/>
          <a:ext cx="5708230" cy="26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58" tIns="0" rIns="215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dirty="0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kern="1200" dirty="0"/>
        </a:p>
      </dsp:txBody>
      <dsp:txXfrm>
        <a:off x="371795" y="12919"/>
        <a:ext cx="5682392" cy="238814"/>
      </dsp:txXfrm>
    </dsp:sp>
    <dsp:sp modelId="{721D6EC1-9962-45CE-A9B2-246FC01C5804}">
      <dsp:nvSpPr>
        <dsp:cNvPr id="0" name=""/>
        <dsp:cNvSpPr/>
      </dsp:nvSpPr>
      <dsp:spPr>
        <a:xfrm>
          <a:off x="0" y="1440160"/>
          <a:ext cx="8154615" cy="35798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889" tIns="249936" rIns="632889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повышение эффективность администрирования неналоговых платежей, исключив практику занижения их объемов на этапе прогнозирования,  минимизировав тем самым занижение доходной базы для реализации реальных бюджетных обязательств;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повышение качества и эффективности реализуемых механизмов программно-целевого управления и бюджетирования с элементами проектного управления;</a:t>
          </a:r>
          <a:endParaRPr lang="ru-RU" sz="1600" kern="1200" dirty="0">
            <a:latin typeface="Times New Roman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повышению качества оказания муниципальных услуг путем совершенствования нормативной правовой базы по обеспечению доступа негосударственных организаций к оказанию муниципальных услуг, в том числе по предоставлению субсидий НКО, внедрению альтернативных муниципальному заданию механизмов оказания муниципальных услуг;</a:t>
          </a:r>
          <a:endParaRPr lang="ru-RU" sz="1600" kern="1200" dirty="0" smtClean="0">
            <a:latin typeface="Times New Roman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повышению эффективности и результативности использования бюджетных средств.</a:t>
          </a:r>
          <a:endParaRPr lang="ru-RU" sz="1600" kern="1200" dirty="0">
            <a:latin typeface="Times New Roman" pitchFamily="18" charset="0"/>
            <a:cs typeface="Times New Roman" panose="02020603050405020304" pitchFamily="18" charset="0"/>
          </a:endParaRPr>
        </a:p>
      </dsp:txBody>
      <dsp:txXfrm>
        <a:off x="0" y="1440160"/>
        <a:ext cx="8154615" cy="3579841"/>
      </dsp:txXfrm>
    </dsp:sp>
    <dsp:sp modelId="{C44A2CA1-F302-4330-AD20-FC30F709C3E1}">
      <dsp:nvSpPr>
        <dsp:cNvPr id="0" name=""/>
        <dsp:cNvSpPr/>
      </dsp:nvSpPr>
      <dsp:spPr>
        <a:xfrm>
          <a:off x="430898" y="1354618"/>
          <a:ext cx="5708230" cy="32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58" tIns="0" rIns="21575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kern="1200" dirty="0"/>
        </a:p>
      </dsp:txBody>
      <dsp:txXfrm>
        <a:off x="446589" y="1370309"/>
        <a:ext cx="5676848" cy="290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79E7-F4F5-4E26-8268-CD2F3EDF4014}">
      <dsp:nvSpPr>
        <dsp:cNvPr id="0" name=""/>
        <dsp:cNvSpPr/>
      </dsp:nvSpPr>
      <dsp:spPr>
        <a:xfrm>
          <a:off x="0" y="180602"/>
          <a:ext cx="8153400" cy="910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anose="02020603050405020304" pitchFamily="18" charset="0"/>
            </a:rPr>
            <a:t>поддержание долговой нагрузки на бюджет города Покачи на уровне с высокой долговой устойчивостью</a:t>
          </a:r>
          <a:endParaRPr lang="ru-RU" sz="1600" kern="1200" dirty="0"/>
        </a:p>
      </dsp:txBody>
      <dsp:txXfrm>
        <a:off x="0" y="180602"/>
        <a:ext cx="8153400" cy="910350"/>
      </dsp:txXfrm>
    </dsp:sp>
    <dsp:sp modelId="{7DF31B73-ED26-4424-AC7E-35CF20B3CEBE}">
      <dsp:nvSpPr>
        <dsp:cNvPr id="0" name=""/>
        <dsp:cNvSpPr/>
      </dsp:nvSpPr>
      <dsp:spPr>
        <a:xfrm>
          <a:off x="358822" y="0"/>
          <a:ext cx="5707380" cy="374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dirty="0" smtClean="0">
              <a:latin typeface="Times New Roman" pitchFamily="18" charset="0"/>
              <a:cs typeface="Times New Roman" panose="02020603050405020304" pitchFamily="18" charset="0"/>
            </a:rPr>
            <a:t>Основная задача</a:t>
          </a:r>
          <a:endParaRPr lang="ru-RU" sz="2200" u="none" kern="1200" dirty="0"/>
        </a:p>
      </dsp:txBody>
      <dsp:txXfrm>
        <a:off x="377124" y="18302"/>
        <a:ext cx="5670776" cy="338320"/>
      </dsp:txXfrm>
    </dsp:sp>
    <dsp:sp modelId="{721D6EC1-9962-45CE-A9B2-246FC01C5804}">
      <dsp:nvSpPr>
        <dsp:cNvPr id="0" name=""/>
        <dsp:cNvSpPr/>
      </dsp:nvSpPr>
      <dsp:spPr>
        <a:xfrm>
          <a:off x="0" y="1305330"/>
          <a:ext cx="8153400" cy="289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0904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>
              <a:latin typeface="Times New Roman" pitchFamily="18" charset="0"/>
              <a:cs typeface="Times New Roman" panose="02020603050405020304" pitchFamily="18" charset="0"/>
            </a:rPr>
            <a:t>привлечение заемных средств с учетом поддержания объема муниципального долга на экономически безопасном уровне и на наиболее приемлемых для города условиях;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>
              <a:latin typeface="Times New Roman" pitchFamily="18" charset="0"/>
              <a:cs typeface="Times New Roman" panose="02020603050405020304" pitchFamily="18" charset="0"/>
            </a:rPr>
            <a:t>минимизация стоимости обслуживания муниципального долга, путем привлечения коммерческого кредита посредством открытия возобновляемой кредитной линии;</a:t>
          </a:r>
          <a:endParaRPr lang="ru-RU" sz="1700" kern="1200" dirty="0">
            <a:latin typeface="Times New Roman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>
              <a:latin typeface="Times New Roman" pitchFamily="18" charset="0"/>
              <a:cs typeface="Times New Roman" panose="02020603050405020304" pitchFamily="18" charset="0"/>
            </a:rPr>
            <a:t>оптимизация и минимизация обслуживания долговых обязательств за счет привлечения кредитов с наименьшими процентными ставками;</a:t>
          </a:r>
          <a:endParaRPr lang="ru-RU" sz="1700" kern="1200" dirty="0">
            <a:latin typeface="Times New Roman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>
              <a:latin typeface="Times New Roman" pitchFamily="18" charset="0"/>
              <a:cs typeface="Times New Roman" panose="02020603050405020304" pitchFamily="18" charset="0"/>
            </a:rPr>
            <a:t>прозрачность управления муниципальным долгом и доступность информации о муниципальном долге</a:t>
          </a:r>
          <a:endParaRPr lang="ru-RU" sz="1700" kern="1200" dirty="0"/>
        </a:p>
      </dsp:txBody>
      <dsp:txXfrm>
        <a:off x="0" y="1305330"/>
        <a:ext cx="8153400" cy="2891700"/>
      </dsp:txXfrm>
    </dsp:sp>
    <dsp:sp modelId="{C44A2CA1-F302-4330-AD20-FC30F709C3E1}">
      <dsp:nvSpPr>
        <dsp:cNvPr id="0" name=""/>
        <dsp:cNvSpPr/>
      </dsp:nvSpPr>
      <dsp:spPr>
        <a:xfrm>
          <a:off x="430833" y="1156005"/>
          <a:ext cx="5707380" cy="455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smtClean="0">
              <a:latin typeface="Times New Roman" pitchFamily="18" charset="0"/>
              <a:cs typeface="Times New Roman" panose="02020603050405020304" pitchFamily="18" charset="0"/>
            </a:rPr>
            <a:t>Основных направления</a:t>
          </a:r>
          <a:endParaRPr lang="ru-RU" sz="2200" u="none" kern="1200" dirty="0"/>
        </a:p>
      </dsp:txBody>
      <dsp:txXfrm>
        <a:off x="453062" y="1178234"/>
        <a:ext cx="5662922" cy="4109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907AC-DA98-4C77-9D7D-168829CDC6D2}">
      <dsp:nvSpPr>
        <dsp:cNvPr id="0" name=""/>
        <dsp:cNvSpPr/>
      </dsp:nvSpPr>
      <dsp:spPr>
        <a:xfrm>
          <a:off x="808" y="0"/>
          <a:ext cx="2102577" cy="4916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698 767,2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91,12%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" y="0"/>
        <a:ext cx="2102577" cy="1475028"/>
      </dsp:txXfrm>
    </dsp:sp>
    <dsp:sp modelId="{545CE22E-9464-4A70-8556-C2079BC1BF0E}">
      <dsp:nvSpPr>
        <dsp:cNvPr id="0" name=""/>
        <dsp:cNvSpPr/>
      </dsp:nvSpPr>
      <dsp:spPr>
        <a:xfrm>
          <a:off x="211066" y="1476468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324 984,1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35,5%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486" y="1519888"/>
        <a:ext cx="1595221" cy="1395630"/>
      </dsp:txXfrm>
    </dsp:sp>
    <dsp:sp modelId="{F116BD40-999A-4D62-BD8C-3F46F21B7658}">
      <dsp:nvSpPr>
        <dsp:cNvPr id="0" name=""/>
        <dsp:cNvSpPr/>
      </dsp:nvSpPr>
      <dsp:spPr>
        <a:xfrm>
          <a:off x="211066" y="3187011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373 783,1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55,62%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486" y="3230431"/>
        <a:ext cx="1595221" cy="1395630"/>
      </dsp:txXfrm>
    </dsp:sp>
    <dsp:sp modelId="{54237295-6676-4686-908C-5BCE1972ABF1}">
      <dsp:nvSpPr>
        <dsp:cNvPr id="0" name=""/>
        <dsp:cNvSpPr/>
      </dsp:nvSpPr>
      <dsp:spPr>
        <a:xfrm>
          <a:off x="2261079" y="0"/>
          <a:ext cx="2102577" cy="4916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654 793,3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81,91%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1079" y="0"/>
        <a:ext cx="2102577" cy="1475028"/>
      </dsp:txXfrm>
    </dsp:sp>
    <dsp:sp modelId="{3F7E4A8E-AE2E-4BE8-9A01-077FBEB6C8DD}">
      <dsp:nvSpPr>
        <dsp:cNvPr id="0" name=""/>
        <dsp:cNvSpPr/>
      </dsp:nvSpPr>
      <dsp:spPr>
        <a:xfrm>
          <a:off x="2471337" y="1476468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331 823,5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35,5%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4757" y="1519888"/>
        <a:ext cx="1595221" cy="1395630"/>
      </dsp:txXfrm>
    </dsp:sp>
    <dsp:sp modelId="{592960D9-580B-4CFA-B00E-BB25C250086A}">
      <dsp:nvSpPr>
        <dsp:cNvPr id="0" name=""/>
        <dsp:cNvSpPr/>
      </dsp:nvSpPr>
      <dsp:spPr>
        <a:xfrm>
          <a:off x="2471337" y="3187011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322 979,8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46,41%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4757" y="3230431"/>
        <a:ext cx="1595221" cy="1395630"/>
      </dsp:txXfrm>
    </dsp:sp>
    <dsp:sp modelId="{67500791-FBE1-4B39-B29B-968BCB65F551}">
      <dsp:nvSpPr>
        <dsp:cNvPr id="0" name=""/>
        <dsp:cNvSpPr/>
      </dsp:nvSpPr>
      <dsp:spPr>
        <a:xfrm>
          <a:off x="4521349" y="0"/>
          <a:ext cx="2102577" cy="4916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671 109,9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81,18%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1349" y="0"/>
        <a:ext cx="2102577" cy="1475028"/>
      </dsp:txXfrm>
    </dsp:sp>
    <dsp:sp modelId="{AF011572-8BDD-49BB-B319-AB35530A4FE7}">
      <dsp:nvSpPr>
        <dsp:cNvPr id="0" name=""/>
        <dsp:cNvSpPr/>
      </dsp:nvSpPr>
      <dsp:spPr>
        <a:xfrm>
          <a:off x="4731607" y="1476468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337 307,6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35,5%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5027" y="1519888"/>
        <a:ext cx="1595221" cy="1395630"/>
      </dsp:txXfrm>
    </dsp:sp>
    <dsp:sp modelId="{2D67BB7F-FE30-4072-A5F6-BDC0E7D7305C}">
      <dsp:nvSpPr>
        <dsp:cNvPr id="0" name=""/>
        <dsp:cNvSpPr/>
      </dsp:nvSpPr>
      <dsp:spPr>
        <a:xfrm>
          <a:off x="4731607" y="3187011"/>
          <a:ext cx="1682061" cy="148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333 802,2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45,68%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5027" y="3230431"/>
        <a:ext cx="1595221" cy="13956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3C368-19E5-42B0-9CA7-1EEE179FAC83}">
      <dsp:nvSpPr>
        <dsp:cNvPr id="0" name=""/>
        <dsp:cNvSpPr/>
      </dsp:nvSpPr>
      <dsp:spPr>
        <a:xfrm>
          <a:off x="0" y="810352"/>
          <a:ext cx="871296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69522-E819-42DB-A704-9C02DA7CB57E}">
      <dsp:nvSpPr>
        <dsp:cNvPr id="0" name=""/>
        <dsp:cNvSpPr/>
      </dsp:nvSpPr>
      <dsp:spPr>
        <a:xfrm>
          <a:off x="378214" y="31634"/>
          <a:ext cx="8328823" cy="941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50" b="1" kern="1200" smtClean="0">
              <a:latin typeface="Times New Roman" pitchFamily="18" charset="0"/>
              <a:cs typeface="Times New Roman" pitchFamily="18" charset="0"/>
            </a:rPr>
            <a:t>Решение Думы города Покачи от 30.05.2018 № 33 «О предоставлении льготы по земельному налогу»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154" y="77574"/>
        <a:ext cx="8236943" cy="8491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8B2A6-0DF2-40FD-A249-E3FD819A6FB2}">
      <dsp:nvSpPr>
        <dsp:cNvPr id="0" name=""/>
        <dsp:cNvSpPr/>
      </dsp:nvSpPr>
      <dsp:spPr>
        <a:xfrm>
          <a:off x="993" y="0"/>
          <a:ext cx="2583135" cy="388843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Налоговые льготы в 2019 году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3" y="0"/>
        <a:ext cx="2583135" cy="1166529"/>
      </dsp:txXfrm>
    </dsp:sp>
    <dsp:sp modelId="{AFA30E97-0192-4CB5-9ECF-13FE14D804B6}">
      <dsp:nvSpPr>
        <dsp:cNvPr id="0" name=""/>
        <dsp:cNvSpPr/>
      </dsp:nvSpPr>
      <dsp:spPr>
        <a:xfrm>
          <a:off x="259307" y="1166861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681" y="1189235"/>
        <a:ext cx="2021760" cy="719173"/>
      </dsp:txXfrm>
    </dsp:sp>
    <dsp:sp modelId="{5EB61C7D-5709-407A-A5A9-9616E1A84DB9}">
      <dsp:nvSpPr>
        <dsp:cNvPr id="0" name=""/>
        <dsp:cNvSpPr/>
      </dsp:nvSpPr>
      <dsp:spPr>
        <a:xfrm>
          <a:off x="259307" y="2048309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681" y="2070683"/>
        <a:ext cx="2021760" cy="719173"/>
      </dsp:txXfrm>
    </dsp:sp>
    <dsp:sp modelId="{B5DE29FF-578E-4BF9-8006-487E364D5403}">
      <dsp:nvSpPr>
        <dsp:cNvPr id="0" name=""/>
        <dsp:cNvSpPr/>
      </dsp:nvSpPr>
      <dsp:spPr>
        <a:xfrm>
          <a:off x="259307" y="2929756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sz="2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681" y="2952130"/>
        <a:ext cx="2021760" cy="719173"/>
      </dsp:txXfrm>
    </dsp:sp>
    <dsp:sp modelId="{17FCC316-48EA-43B7-B473-E58CCE0037BA}">
      <dsp:nvSpPr>
        <dsp:cNvPr id="0" name=""/>
        <dsp:cNvSpPr/>
      </dsp:nvSpPr>
      <dsp:spPr>
        <a:xfrm>
          <a:off x="2777864" y="0"/>
          <a:ext cx="2583135" cy="388843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Налоговые льготы в 2020 году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7864" y="0"/>
        <a:ext cx="2583135" cy="1166529"/>
      </dsp:txXfrm>
    </dsp:sp>
    <dsp:sp modelId="{632DD45F-40EA-4F1C-917A-D7DB16111640}">
      <dsp:nvSpPr>
        <dsp:cNvPr id="0" name=""/>
        <dsp:cNvSpPr/>
      </dsp:nvSpPr>
      <dsp:spPr>
        <a:xfrm>
          <a:off x="3036177" y="1166861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58551" y="1189235"/>
        <a:ext cx="2021760" cy="719173"/>
      </dsp:txXfrm>
    </dsp:sp>
    <dsp:sp modelId="{2B2F4382-79EB-4F3F-A373-B565AE3774A1}">
      <dsp:nvSpPr>
        <dsp:cNvPr id="0" name=""/>
        <dsp:cNvSpPr/>
      </dsp:nvSpPr>
      <dsp:spPr>
        <a:xfrm>
          <a:off x="3036177" y="2048309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58551" y="2070683"/>
        <a:ext cx="2021760" cy="719173"/>
      </dsp:txXfrm>
    </dsp:sp>
    <dsp:sp modelId="{AEDF4E1C-1D68-49B3-9C78-7987318DC38C}">
      <dsp:nvSpPr>
        <dsp:cNvPr id="0" name=""/>
        <dsp:cNvSpPr/>
      </dsp:nvSpPr>
      <dsp:spPr>
        <a:xfrm>
          <a:off x="3036177" y="2929756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sz="2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58551" y="2952130"/>
        <a:ext cx="2021760" cy="719173"/>
      </dsp:txXfrm>
    </dsp:sp>
    <dsp:sp modelId="{DE5415D5-ACD4-4B89-8D92-55F652C895A3}">
      <dsp:nvSpPr>
        <dsp:cNvPr id="0" name=""/>
        <dsp:cNvSpPr/>
      </dsp:nvSpPr>
      <dsp:spPr>
        <a:xfrm>
          <a:off x="5554734" y="0"/>
          <a:ext cx="2583135" cy="388843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6">
                <a:tint val="18000"/>
                <a:satMod val="120000"/>
                <a:lumMod val="88000"/>
              </a:schemeClr>
            </a:gs>
            <a:gs pos="100000">
              <a:schemeClr val="accent6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itchFamily="18" charset="0"/>
              <a:cs typeface="Times New Roman" pitchFamily="18" charset="0"/>
            </a:rPr>
            <a:t>Налоговые льготы в 2021 году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54734" y="0"/>
        <a:ext cx="2583135" cy="1166529"/>
      </dsp:txXfrm>
    </dsp:sp>
    <dsp:sp modelId="{4D0ECF85-ADAA-4EB0-BEBF-0760907662EA}">
      <dsp:nvSpPr>
        <dsp:cNvPr id="0" name=""/>
        <dsp:cNvSpPr/>
      </dsp:nvSpPr>
      <dsp:spPr>
        <a:xfrm>
          <a:off x="5813048" y="1166861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Юридическим лицам – 5 450,0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5422" y="1189235"/>
        <a:ext cx="2021760" cy="719173"/>
      </dsp:txXfrm>
    </dsp:sp>
    <dsp:sp modelId="{1A44C726-9EB0-4980-B6EF-ECE0381C6BE0}">
      <dsp:nvSpPr>
        <dsp:cNvPr id="0" name=""/>
        <dsp:cNvSpPr/>
      </dsp:nvSpPr>
      <dsp:spPr>
        <a:xfrm>
          <a:off x="5813048" y="2048309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Физическим лицам – 2,0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5422" y="2070683"/>
        <a:ext cx="2021760" cy="719173"/>
      </dsp:txXfrm>
    </dsp:sp>
    <dsp:sp modelId="{66F55A1F-0527-49E3-87BB-B283E03968BC}">
      <dsp:nvSpPr>
        <dsp:cNvPr id="0" name=""/>
        <dsp:cNvSpPr/>
      </dsp:nvSpPr>
      <dsp:spPr>
        <a:xfrm>
          <a:off x="5813048" y="2929756"/>
          <a:ext cx="2066508" cy="76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– 5 452,0</a:t>
          </a:r>
          <a:endParaRPr lang="ru-RU" sz="2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5422" y="2952130"/>
        <a:ext cx="2021760" cy="7191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1EF81-4143-44E7-98AE-66CD7CEB34A6}">
      <dsp:nvSpPr>
        <dsp:cNvPr id="0" name=""/>
        <dsp:cNvSpPr/>
      </dsp:nvSpPr>
      <dsp:spPr>
        <a:xfrm>
          <a:off x="-5869571" y="-898277"/>
          <a:ext cx="6987704" cy="6987704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61A48-AEA7-4D90-A833-5C87914AE99C}">
      <dsp:nvSpPr>
        <dsp:cNvPr id="0" name=""/>
        <dsp:cNvSpPr/>
      </dsp:nvSpPr>
      <dsp:spPr>
        <a:xfrm>
          <a:off x="488693" y="324342"/>
          <a:ext cx="8459633" cy="6491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22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сохранение достигнутых в 2018 году соотношений по уровню оплаты труда отдельных категорий работников муниципальных учреждений, поименованных указами Президента Российской Федерации от 2012 года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88693" y="324342"/>
        <a:ext cx="8459633" cy="649101"/>
      </dsp:txXfrm>
    </dsp:sp>
    <dsp:sp modelId="{7520187D-3E73-47B7-B853-362AA5C4AF6B}">
      <dsp:nvSpPr>
        <dsp:cNvPr id="0" name=""/>
        <dsp:cNvSpPr/>
      </dsp:nvSpPr>
      <dsp:spPr>
        <a:xfrm>
          <a:off x="83005" y="243205"/>
          <a:ext cx="811376" cy="811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A0FE2-DF4A-45F6-8291-76DEEB63F12B}">
      <dsp:nvSpPr>
        <dsp:cNvPr id="0" name=""/>
        <dsp:cNvSpPr/>
      </dsp:nvSpPr>
      <dsp:spPr>
        <a:xfrm>
          <a:off x="953820" y="1297683"/>
          <a:ext cx="7994506" cy="6491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22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расходов на оплату труда по фактически занятым в 2018 году ставкам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3820" y="1297683"/>
        <a:ext cx="7994506" cy="649101"/>
      </dsp:txXfrm>
    </dsp:sp>
    <dsp:sp modelId="{3DF5F377-35B1-4A8E-958E-826F6FA19E18}">
      <dsp:nvSpPr>
        <dsp:cNvPr id="0" name=""/>
        <dsp:cNvSpPr/>
      </dsp:nvSpPr>
      <dsp:spPr>
        <a:xfrm>
          <a:off x="548132" y="1216545"/>
          <a:ext cx="811376" cy="811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7174A-9197-424C-94BD-67ADFD782E75}">
      <dsp:nvSpPr>
        <dsp:cNvPr id="0" name=""/>
        <dsp:cNvSpPr/>
      </dsp:nvSpPr>
      <dsp:spPr>
        <a:xfrm>
          <a:off x="1096577" y="2271023"/>
          <a:ext cx="7851750" cy="6491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22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96577" y="2271023"/>
        <a:ext cx="7851750" cy="649101"/>
      </dsp:txXfrm>
    </dsp:sp>
    <dsp:sp modelId="{EF016EFB-C5D1-4EB7-AC07-244A3EC251EC}">
      <dsp:nvSpPr>
        <dsp:cNvPr id="0" name=""/>
        <dsp:cNvSpPr/>
      </dsp:nvSpPr>
      <dsp:spPr>
        <a:xfrm>
          <a:off x="690888" y="2189886"/>
          <a:ext cx="811376" cy="811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CA634-3FFF-47EC-A98D-8188FF4010BF}">
      <dsp:nvSpPr>
        <dsp:cNvPr id="0" name=""/>
        <dsp:cNvSpPr/>
      </dsp:nvSpPr>
      <dsp:spPr>
        <a:xfrm>
          <a:off x="953820" y="3244364"/>
          <a:ext cx="7994506" cy="6491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22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реализации основных положений Указа Президента Российской Федерации от 07.05.2018 года №204 «О национальных целях и стратегических задачах развития Российской Федерации на период до 2024 года»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953820" y="3244364"/>
        <a:ext cx="7994506" cy="649101"/>
      </dsp:txXfrm>
    </dsp:sp>
    <dsp:sp modelId="{FFD50D26-EB54-49DE-B2CC-84988D2CB4E0}">
      <dsp:nvSpPr>
        <dsp:cNvPr id="0" name=""/>
        <dsp:cNvSpPr/>
      </dsp:nvSpPr>
      <dsp:spPr>
        <a:xfrm>
          <a:off x="548132" y="3163226"/>
          <a:ext cx="811376" cy="811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F29E7-2AE9-45EE-B25F-F5D52FEA889C}">
      <dsp:nvSpPr>
        <dsp:cNvPr id="0" name=""/>
        <dsp:cNvSpPr/>
      </dsp:nvSpPr>
      <dsp:spPr>
        <a:xfrm>
          <a:off x="488693" y="4217704"/>
          <a:ext cx="8459633" cy="6491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22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коммунальными услугами по теплоснабжению, водоснабжению, водоотведению и электроэнергией объекты муниципальной собственности, с учетом сокращения объемов фактического потребления в 2019 году на 5%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88693" y="4217704"/>
        <a:ext cx="8459633" cy="649101"/>
      </dsp:txXfrm>
    </dsp:sp>
    <dsp:sp modelId="{D756D587-05BC-49D6-A05E-16680C1F7995}">
      <dsp:nvSpPr>
        <dsp:cNvPr id="0" name=""/>
        <dsp:cNvSpPr/>
      </dsp:nvSpPr>
      <dsp:spPr>
        <a:xfrm>
          <a:off x="83005" y="4136567"/>
          <a:ext cx="811376" cy="811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9069E-EFA7-43B8-9E87-ED03BA8783E1}">
      <dsp:nvSpPr>
        <dsp:cNvPr id="0" name=""/>
        <dsp:cNvSpPr/>
      </dsp:nvSpPr>
      <dsp:spPr>
        <a:xfrm rot="16200000">
          <a:off x="-1276908" y="1276908"/>
          <a:ext cx="4572000" cy="201818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Поддержка семьи, материнства и детства является одним из приоритетов государственной политики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0" y="914400"/>
        <a:ext cx="2018184" cy="27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diagrams.loki3.com/TabbedArc+Icon">
  <dgm:title val="Дуга из ярлычков"/>
  <dgm:desc val="Служит для отображения набора связанных элементов, расположенных дугой над общей областью. Лучше всего подходит для размещения небольшого количества текста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0.03311</cdr:x>
      <cdr:y>0</cdr:y>
    </cdr:from>
    <cdr:to>
      <cdr:x>0.07586</cdr:x>
      <cdr:y>0.06662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21829" y="0"/>
          <a:ext cx="41549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0.85981</cdr:x>
      <cdr:y>0</cdr:y>
    </cdr:from>
    <cdr:to>
      <cdr:x>0.96279</cdr:x>
      <cdr:y>0.06662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357366" y="-1214422"/>
          <a:ext cx="100098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0.17094</cdr:x>
      <cdr:y>0.57068</cdr:y>
    </cdr:from>
    <cdr:to>
      <cdr:x>0.22222</cdr:x>
      <cdr:y>0.61656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40160" y="2871566"/>
          <a:ext cx="432048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2018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0.11966</cdr:x>
      <cdr:y>0.55637</cdr:y>
    </cdr:from>
    <cdr:to>
      <cdr:x>0.18803</cdr:x>
      <cdr:y>0.60225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008112" y="2799558"/>
          <a:ext cx="576064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2019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0.07692</cdr:x>
      <cdr:y>0.54206</cdr:y>
    </cdr:from>
    <cdr:to>
      <cdr:x>0.15385</cdr:x>
      <cdr:y>0.58794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48072" y="2727550"/>
          <a:ext cx="648072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2020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0.05128</cdr:x>
      <cdr:y>0.52775</cdr:y>
    </cdr:from>
    <cdr:to>
      <cdr:x>0.10256</cdr:x>
      <cdr:y>0.57363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32048" y="2655542"/>
          <a:ext cx="432048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2021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E010F615-A7D0-4E9E-914D-3669A9B374C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082B1228-7D3A-4E61-90F4-675C40B3A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6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готово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B1228-7D3A-4E61-90F4-675C40B3A67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07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готово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2017 году был </a:t>
            </a:r>
            <a:r>
              <a:rPr lang="ru-RU" dirty="0" err="1" smtClean="0"/>
              <a:t>профицитный</a:t>
            </a:r>
            <a:r>
              <a:rPr lang="ru-RU" dirty="0" smtClean="0"/>
              <a:t> бюджет??????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B1228-7D3A-4E61-90F4-675C40B3A67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9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7C1EBE-0543-4869-A8EC-EE7B53CE8B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150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8EF5C-838A-4F22-9632-FF7FC7FEF8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1513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DA4266-D8FA-4E08-9AA0-9288E3139F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994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DA4266-D8FA-4E08-9AA0-9288E3139F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9940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Готово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заменить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B1228-7D3A-4E61-90F4-675C40B3A676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0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chart" Target="../charts/chart11.xml"/><Relationship Id="rId7" Type="http://schemas.openxmlformats.org/officeDocument/2006/relationships/diagramColors" Target="../diagrams/colors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0" Type="http://schemas.openxmlformats.org/officeDocument/2006/relationships/diagramLayout" Target="../diagrams/layout12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omfin@admpokachi.ru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34940"/>
            <a:ext cx="8501122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бюджета города Покачи на 2019 год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и 2021 годов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412" y="6000768"/>
            <a:ext cx="3857588" cy="713798"/>
          </a:xfrm>
        </p:spPr>
        <p:txBody>
          <a:bodyPr anchor="b"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Покачи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 ноября 2018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927" y="98219"/>
            <a:ext cx="8138073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Покачи в период 2018-2021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3964483"/>
              </p:ext>
            </p:extLst>
          </p:nvPr>
        </p:nvGraphicFramePr>
        <p:xfrm>
          <a:off x="-214346" y="1214422"/>
          <a:ext cx="9720000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previews.123rf.com/images/cherezoff/cherezoff1302/cherezoff130200060/18011633-3d-homme-porte-une-pi-ce-d-or-rend-isol-sur-un-fond-blanc-Banque-d'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2428868"/>
            <a:ext cx="2428892" cy="2571768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15967"/>
              </p:ext>
            </p:extLst>
          </p:nvPr>
        </p:nvGraphicFramePr>
        <p:xfrm>
          <a:off x="4644008" y="1988840"/>
          <a:ext cx="1152128" cy="288032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1 308 654,5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43913"/>
              </p:ext>
            </p:extLst>
          </p:nvPr>
        </p:nvGraphicFramePr>
        <p:xfrm>
          <a:off x="3059832" y="1484784"/>
          <a:ext cx="1418580" cy="283845"/>
        </p:xfrm>
        <a:graphic>
          <a:graphicData uri="http://schemas.openxmlformats.org/drawingml/2006/table">
            <a:tbl>
              <a:tblPr/>
              <a:tblGrid>
                <a:gridCol w="1418580"/>
              </a:tblGrid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594 457,9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72121"/>
              </p:ext>
            </p:extLst>
          </p:nvPr>
        </p:nvGraphicFramePr>
        <p:xfrm>
          <a:off x="5940152" y="2060848"/>
          <a:ext cx="1346572" cy="283845"/>
        </p:xfrm>
        <a:graphic>
          <a:graphicData uri="http://schemas.openxmlformats.org/drawingml/2006/table">
            <a:tbl>
              <a:tblPr/>
              <a:tblGrid>
                <a:gridCol w="134657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1 275 294,2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38746"/>
              </p:ext>
            </p:extLst>
          </p:nvPr>
        </p:nvGraphicFramePr>
        <p:xfrm>
          <a:off x="7668344" y="2060848"/>
          <a:ext cx="1224136" cy="283845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1 278 213,0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05561"/>
              </p:ext>
            </p:extLst>
          </p:nvPr>
        </p:nvGraphicFramePr>
        <p:xfrm>
          <a:off x="3995936" y="3284984"/>
          <a:ext cx="792088" cy="192405"/>
        </p:xfrm>
        <a:graphic>
          <a:graphicData uri="http://schemas.openxmlformats.org/drawingml/2006/table">
            <a:tbl>
              <a:tblPr/>
              <a:tblGrid>
                <a:gridCol w="792088"/>
              </a:tblGrid>
              <a:tr h="14401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-258 803,4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11690"/>
              </p:ext>
            </p:extLst>
          </p:nvPr>
        </p:nvGraphicFramePr>
        <p:xfrm>
          <a:off x="5436096" y="3521030"/>
          <a:ext cx="864096" cy="192405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-33 360,3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61871"/>
              </p:ext>
            </p:extLst>
          </p:nvPr>
        </p:nvGraphicFramePr>
        <p:xfrm>
          <a:off x="7164288" y="3380611"/>
          <a:ext cx="504056" cy="192405"/>
        </p:xfrm>
        <a:graphic>
          <a:graphicData uri="http://schemas.openxmlformats.org/drawingml/2006/table">
            <a:tbl>
              <a:tblPr/>
              <a:tblGrid>
                <a:gridCol w="504056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3090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88" y="332656"/>
            <a:ext cx="8215312" cy="720725"/>
          </a:xfrm>
        </p:spPr>
        <p:txBody>
          <a:bodyPr>
            <a:noAutofit/>
          </a:bodyPr>
          <a:lstStyle/>
          <a:p>
            <a:pPr algn="ctr" defTabSz="914363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города Покачи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период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2018-2021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graphicFrame>
        <p:nvGraphicFramePr>
          <p:cNvPr id="8" name="Содержимое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556051"/>
              </p:ext>
            </p:extLst>
          </p:nvPr>
        </p:nvGraphicFramePr>
        <p:xfrm>
          <a:off x="0" y="1285860"/>
          <a:ext cx="9144000" cy="578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121169" y="1196752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41" y="1217494"/>
            <a:ext cx="40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5124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4146" y="332656"/>
            <a:ext cx="8358187" cy="720725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Неналоговые доходы бюджета города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Покачи 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2018-2021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4122607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121169" y="1196752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527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50" y="332656"/>
            <a:ext cx="8286750" cy="720725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города Покачи в период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2018- 2021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3803820"/>
              </p:ext>
            </p:extLst>
          </p:nvPr>
        </p:nvGraphicFramePr>
        <p:xfrm>
          <a:off x="0" y="1214438"/>
          <a:ext cx="91440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121169" y="1196752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975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50" y="332656"/>
            <a:ext cx="8286750" cy="720725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планируемых доходах бюджета на 2019-2021 годы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1169" y="1196752"/>
            <a:ext cx="75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830803"/>
              </p:ext>
            </p:extLst>
          </p:nvPr>
        </p:nvGraphicFramePr>
        <p:xfrm>
          <a:off x="2" y="1566085"/>
          <a:ext cx="9143997" cy="525313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124285"/>
                <a:gridCol w="4814982"/>
                <a:gridCol w="1145298"/>
                <a:gridCol w="1029716"/>
                <a:gridCol w="1029716"/>
              </a:tblGrid>
              <a:tr h="303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кода бюджетной классификации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b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b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b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000 1 00 00000 00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698 767 182,35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654 793 286,76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671 109 867,65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316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667 058 082,35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623 411 386,76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640 226 167,65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000 1 01 00000 00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612 353 682,35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570 016 286,76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593 215 067,65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000 1 01 02000 01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612 353 682,35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570 016 286,76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593 215 067,65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89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000 1 03 00000 00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6 096 200,00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6 279 700,00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6 279 700,00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000 1 05 00000 00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32 027 600,00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31 257 800,00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24 523 800,00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000 1 05 01000 00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21 580 948,85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21 390 800,00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21 749 800,00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000 1 05 02000 02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7 893 828,20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7 195 000,00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000 1 05 03000 01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000 1 05 04000 02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2 552 822,95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2 672 000,00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2 774 000,00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14 898 000,00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14 150 000,00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14 450 000,00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000 1 06 01000 00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3 595 312,50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3 100 000,00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3 150 000,00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11 302 687,50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11 050 000,00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11 300 000,00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000 1 08 00000 00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1 682 600,00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1 707 600,00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1 757 600,00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89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000 1 09 00000 00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026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31 709 100,00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31 381 900,00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30 883 700,00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000 2 00 00000 00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609 887 300,00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620 500 900,00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607 103 100,00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89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000 2 02 00000 00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609 887 300,00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620 500 900,00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607 103 100,00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000 2 02 10000 00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51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000 2 02 20000 00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84 771 200,00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90 576 300,00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74 391 500,00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51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000 2 02 30000 00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СТСТЕМЫ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522 698 100,00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527 506 600,00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530 293 600,00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000 2 02 40000 00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4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000 2 07 00000 00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586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000 2 18 00000 00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296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000 2 19 00000 00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  <a:tr h="1375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1 308 654 482,35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1 275 294 186,76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1 278 212 967,65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01" marR="6201" marT="620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3450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844" y="228600"/>
            <a:ext cx="7754156" cy="99060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выпадающих доходов из бюджета города Покачи в связи с применением налоговых льгот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22970613"/>
              </p:ext>
            </p:extLst>
          </p:nvPr>
        </p:nvGraphicFramePr>
        <p:xfrm>
          <a:off x="179512" y="1589088"/>
          <a:ext cx="8712968" cy="111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876339"/>
              </p:ext>
            </p:extLst>
          </p:nvPr>
        </p:nvGraphicFramePr>
        <p:xfrm>
          <a:off x="609600" y="2780928"/>
          <a:ext cx="813886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94586" y="121654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10318107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048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9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6632"/>
            <a:ext cx="8244407" cy="101496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ct val="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Приоритеты при формировании расходной части бюджета на 2019 -2021 годы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41591878"/>
              </p:ext>
            </p:extLst>
          </p:nvPr>
        </p:nvGraphicFramePr>
        <p:xfrm>
          <a:off x="0" y="1484783"/>
          <a:ext cx="9021316" cy="5191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9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1EF81-4143-44E7-98AE-66CD7CEB3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D91EF81-4143-44E7-98AE-66CD7CEB3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20187D-3E73-47B7-B853-362AA5C4A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7520187D-3E73-47B7-B853-362AA5C4A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B61A48-AEA7-4D90-A833-5C87914AE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93B61A48-AEA7-4D90-A833-5C87914AE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F5F377-35B1-4A8E-958E-826F6FA19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3DF5F377-35B1-4A8E-958E-826F6FA19E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FA0FE2-DF4A-45F6-8291-76DEEB63F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24FA0FE2-DF4A-45F6-8291-76DEEB63F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016EFB-C5D1-4EB7-AC07-244A3EC25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EF016EFB-C5D1-4EB7-AC07-244A3EC25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B7174A-9197-424C-94BD-67ADFD782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63B7174A-9197-424C-94BD-67ADFD782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D50D26-EB54-49DE-B2CC-84988D2CB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FFD50D26-EB54-49DE-B2CC-84988D2CB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2CA634-3FFF-47EC-A98D-8188FF401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B2CA634-3FFF-47EC-A98D-8188FF401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56D587-05BC-49D6-A05E-16680C1F7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D756D587-05BC-49D6-A05E-16680C1F7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1F29E7-2AE9-45EE-B25F-F5D52FEA8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graphicEl>
                                              <a:dgm id="{B51F29E7-2AE9-45EE-B25F-F5D52FEA8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7104" y="188640"/>
            <a:ext cx="8426896" cy="869950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Покачи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2015- 2021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graphicFrame>
        <p:nvGraphicFramePr>
          <p:cNvPr id="10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183582"/>
              </p:ext>
            </p:extLst>
          </p:nvPr>
        </p:nvGraphicFramePr>
        <p:xfrm>
          <a:off x="0" y="1604709"/>
          <a:ext cx="9143998" cy="52806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19672"/>
                <a:gridCol w="1080120"/>
                <a:gridCol w="1080120"/>
                <a:gridCol w="1152128"/>
                <a:gridCol w="1008112"/>
                <a:gridCol w="1224136"/>
                <a:gridCol w="1008112"/>
                <a:gridCol w="971598"/>
              </a:tblGrid>
              <a:tr h="7564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20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1 255 152,79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1 492 449,9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1 365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587,5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1 460 959,2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1 336 154,5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1 275 294,2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1 278 213,0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736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kumimoji="0" lang="ru-RU" sz="1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</a:t>
                      </a:r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гос.полномочий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459 534,73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446 019,5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457 437,2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500 550,8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522 698,1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527 506,6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530 293,6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0987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исполнение полномочий по</a:t>
                      </a:r>
                      <a:r>
                        <a:rPr kumimoji="0" lang="ru-RU" sz="1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ВМЗ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795 618,06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1 046 430,4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908 150,3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960 408,4</a:t>
                      </a:r>
                      <a:endParaRPr kumimoji="0" lang="ru-RU" sz="1200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813 456,4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747 787,6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747 919,4</a:t>
                      </a:r>
                    </a:p>
                  </a:txBody>
                  <a:tcPr marL="0" marR="0" marT="0" marB="0" anchor="ctr"/>
                </a:tc>
              </a:tr>
              <a:tr h="596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целевых поступлений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102 550,6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375 076,3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199 204,0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273</a:t>
                      </a:r>
                      <a:r>
                        <a:rPr kumimoji="0" lang="ru-RU" sz="12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359,2</a:t>
                      </a: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87 189,2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92 994,3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76 809,5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2332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нецелевых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поступлений и  дефицита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693 067,46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671 354,1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708 946,3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i="1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687 049,2</a:t>
                      </a:r>
                      <a:endParaRPr kumimoji="0" lang="ru-RU" sz="1200" i="1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200" i="1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726 267,2</a:t>
                      </a:r>
                      <a:endParaRPr kumimoji="0" lang="ru-RU" sz="1200" i="1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200" i="1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654 793,3</a:t>
                      </a:r>
                      <a:endParaRPr kumimoji="0" lang="ru-RU" sz="1200" i="1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200" i="1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671 109,9</a:t>
                      </a:r>
                      <a:endParaRPr kumimoji="0" lang="ru-RU" sz="1200" i="1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20781" y="121749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26579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расходов по отраслям в бюджетном цикле 2018-2021 годов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1870303"/>
              </p:ext>
            </p:extLst>
          </p:nvPr>
        </p:nvGraphicFramePr>
        <p:xfrm>
          <a:off x="251520" y="1565546"/>
          <a:ext cx="8424936" cy="503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59843534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96336" y="1196214"/>
            <a:ext cx="1421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процентах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15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493" y="112599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прогноза социально – экономического развития на 2019-2021 годы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25206"/>
              </p:ext>
            </p:extLst>
          </p:nvPr>
        </p:nvGraphicFramePr>
        <p:xfrm>
          <a:off x="179509" y="1600200"/>
          <a:ext cx="8784978" cy="497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4339"/>
                <a:gridCol w="1080120"/>
                <a:gridCol w="1224136"/>
                <a:gridCol w="1080120"/>
                <a:gridCol w="1152128"/>
                <a:gridCol w="122413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 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 (оценка)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(базовый вариант)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(среднегодовая), тыс.чел.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17,88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работников организаций  (без внешних совместителей), тыс.чел.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7,31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7,37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7,38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7,39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работников малых и средних предприятий, включая </a:t>
                      </a:r>
                      <a:r>
                        <a:rPr lang="ru-RU" sz="15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микропредприятия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(без внешних совместителей), тыс.чел.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начисленной заработной платы всех работников, млн.руб.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5118,56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5220,93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5351,46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5512,80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5677,24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цен, за период с начала года, в процентах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5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по разделам и подразделам классификации расходов бюджета города Покачи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89106024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2765959"/>
              </p:ext>
            </p:extLst>
          </p:nvPr>
        </p:nvGraphicFramePr>
        <p:xfrm>
          <a:off x="35495" y="1565112"/>
          <a:ext cx="9108502" cy="529288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680904"/>
                <a:gridCol w="513422"/>
                <a:gridCol w="660113"/>
                <a:gridCol w="880151"/>
                <a:gridCol w="893118"/>
                <a:gridCol w="809410"/>
                <a:gridCol w="777877"/>
                <a:gridCol w="893507"/>
              </a:tblGrid>
              <a:tr h="58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197 172,23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231 934,43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251 552,11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255 884,29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281 188,16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5509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3 804,77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4 277,14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3 419,60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3 419,60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3 419,60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64057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11 276,92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11 447,55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9 681,14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9 681,14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9 681,14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7940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42 447,78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45 468,91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38 475,99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38 475,99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38 475,99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5509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27 176,04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28 356,84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23 263,20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23 263,20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23 263,20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112 465,61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141 618,50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175 708,79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175 040,57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205 344,55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2 269,19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2 760,11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2 879,94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1 720,40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1 780,10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0972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2 269,19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2 760,11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2 879,94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1 720,40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1 780,10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85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по разделам и подразделам классификации расходов бюджета города Покачи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75814497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97676"/>
              </p:ext>
            </p:extLst>
          </p:nvPr>
        </p:nvGraphicFramePr>
        <p:xfrm>
          <a:off x="35496" y="1586828"/>
          <a:ext cx="9108504" cy="525392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693510"/>
                <a:gridCol w="502099"/>
                <a:gridCol w="645556"/>
                <a:gridCol w="932470"/>
                <a:gridCol w="854076"/>
                <a:gridCol w="809412"/>
                <a:gridCol w="777876"/>
                <a:gridCol w="893505"/>
              </a:tblGrid>
              <a:tr h="618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4925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22 107,78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23 598,09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24 980,50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16 003,57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11 422,47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юстиции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3 132,80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3 592,40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3 319,40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2 055,40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2 431,00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50751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18 272,99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19 564,46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21 274,16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13 871,92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8 905,47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4925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441,23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386,94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97 863,72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84 954,07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88 287,80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79 766,06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71 323,23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Общеэкономические 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13 731,61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15 246,22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14 496,38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14 496,38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14 496,38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265,24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8 330,13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6 417,35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6 766,35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6 766,35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6 766,35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36 022,18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48 689,65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43 078,82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36 680,22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26 769,18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39 514,56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14 338,05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23 184,15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21 061,00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22 529,21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167 325,45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251 809,46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70 363,85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64 584,16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56 089,68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25 411,69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150 802,06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27 171,90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34 202,85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25 807,48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18 911,57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49 830,99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22 027,96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9 217,30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9 118,19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253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115 900,72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43 602,91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15 150,51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15 150,51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15 150,51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189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7 101,47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7 573,49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6 013,49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6 013,49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6 013,49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688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по разделам и подразделам классификации расходов бюджета города Покачи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94767772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55524"/>
              </p:ext>
            </p:extLst>
          </p:nvPr>
        </p:nvGraphicFramePr>
        <p:xfrm>
          <a:off x="35496" y="1586830"/>
          <a:ext cx="9108505" cy="5218695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693510"/>
                <a:gridCol w="502099"/>
                <a:gridCol w="645556"/>
                <a:gridCol w="860742"/>
                <a:gridCol w="925804"/>
                <a:gridCol w="809412"/>
                <a:gridCol w="777876"/>
                <a:gridCol w="893506"/>
              </a:tblGrid>
              <a:tr h="618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765,29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767,70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659 182,02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696 544,19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671 318,17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651 158,49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649 302,00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236 072,16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263 702,56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260 000,88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262 232,84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262 574,95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296 392,77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319 545,07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331 229,99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320 818,44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320 476,33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82 472,58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62 371,67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58 825,59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49 640,62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47 784,12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10 976,85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12 191,62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11 669,57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9 132,70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9 132,70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33 267,67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38 733,27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9 592,15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9 333,90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9 333,90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67 211,15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71 297,58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58 160,39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47 906,51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46 595,52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53 622,80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56 496,97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51 492,22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41 224,14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39 902,45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13 588,35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14 800,61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6 668,17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6 682,37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6 693,07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444,55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  <a:tr h="35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здравоохранения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1" marR="7061" marT="70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2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по разделам и подразделам классификации расходов бюджета города Покачи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73277003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3284929"/>
              </p:ext>
            </p:extLst>
          </p:nvPr>
        </p:nvGraphicFramePr>
        <p:xfrm>
          <a:off x="35495" y="1586832"/>
          <a:ext cx="9108503" cy="527117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694901"/>
                <a:gridCol w="501970"/>
                <a:gridCol w="645390"/>
                <a:gridCol w="932231"/>
                <a:gridCol w="853217"/>
                <a:gridCol w="809411"/>
                <a:gridCol w="777877"/>
                <a:gridCol w="893506"/>
              </a:tblGrid>
              <a:tr h="586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50 955,13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44 633,73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45 994,03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47 754,39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50 095,49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2 163,45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1 688,05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6 545,70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5 311,30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2 711,03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2 344,89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2 344,89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30 060,77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26 677,47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32 096,04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34 222,54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36 563,64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социальной политики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12 185,20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10 956,90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10 788,96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10 788,96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10 788,96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92 636,76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173 082,85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110 905,03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101 768,22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101 768,22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76 464,91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155 467,06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106 213,70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16 171,85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17 615,79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4 691,34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4 691,34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4 691,34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5 445,68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6 506,57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6 493,16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4 129,60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4 129,60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 и издательства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5 445,68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6 506,57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6 493,16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4 129,60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4 129,60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64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2 938,69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1 224,16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64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2 938,69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1 224,16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  <a:tr h="35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1 365 587,52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1 589 562,33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1 336 154,48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1 275 294,19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1 278 212,97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6" marR="3366" marT="33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504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Расходы бюджета на поддержку семьи, материнства и детства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15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263785"/>
              </p:ext>
            </p:extLst>
          </p:nvPr>
        </p:nvGraphicFramePr>
        <p:xfrm>
          <a:off x="5004048" y="3933056"/>
          <a:ext cx="38862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9266631"/>
              </p:ext>
            </p:extLst>
          </p:nvPr>
        </p:nvGraphicFramePr>
        <p:xfrm>
          <a:off x="609600" y="1589088"/>
          <a:ext cx="201818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44438813"/>
              </p:ext>
            </p:extLst>
          </p:nvPr>
        </p:nvGraphicFramePr>
        <p:xfrm>
          <a:off x="2699792" y="1586824"/>
          <a:ext cx="6264697" cy="486651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829435"/>
                <a:gridCol w="1670353"/>
                <a:gridCol w="1431731"/>
                <a:gridCol w="1333178"/>
              </a:tblGrid>
              <a:tr h="25479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82807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физкультуры и спорта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106 213,7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62423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образования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596 300,3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585 325,6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585 325,6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62423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обеспечения жильем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42040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культуры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13 816,9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11 556,3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82807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опеки и попечительства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14 812,3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17 160,8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19 501,9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103190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сфере содействия трудоустройству граждан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  <a:tr h="25479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738 043,9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717 798,3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719 725,0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6" marR="8096" marT="8096" marB="0" anchor="ctr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149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304" y="116632"/>
            <a:ext cx="7750743" cy="1026641"/>
          </a:xfrm>
        </p:spPr>
        <p:txBody>
          <a:bodyPr>
            <a:noAutofit/>
          </a:bodyPr>
          <a:lstStyle/>
          <a:p>
            <a:pPr indent="90170"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обслуживание муниципального долга в 2015-2019 годах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0748947"/>
              </p:ext>
            </p:extLst>
          </p:nvPr>
        </p:nvGraphicFramePr>
        <p:xfrm>
          <a:off x="107504" y="1600200"/>
          <a:ext cx="885698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930294" y="1196752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00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6606" y="43784"/>
            <a:ext cx="8116448" cy="1128229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ct val="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Содержание органов местного самоуправления в 2019 году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4753823"/>
              </p:ext>
            </p:extLst>
          </p:nvPr>
        </p:nvGraphicFramePr>
        <p:xfrm>
          <a:off x="1" y="1628800"/>
          <a:ext cx="9143999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 bwMode="auto">
          <a:xfrm>
            <a:off x="3275856" y="3645024"/>
            <a:ext cx="3024336" cy="576064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редусмотрено 74,6%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91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9584"/>
            <a:ext cx="8244407" cy="1197910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Исходные данные для формирования расходов на оплату труда по муниципальным учреждениям на 2019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78517998"/>
              </p:ext>
            </p:extLst>
          </p:nvPr>
        </p:nvGraphicFramePr>
        <p:xfrm>
          <a:off x="-2348" y="1484784"/>
          <a:ext cx="914634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22353933"/>
              </p:ext>
            </p:extLst>
          </p:nvPr>
        </p:nvGraphicFramePr>
        <p:xfrm>
          <a:off x="0" y="3356992"/>
          <a:ext cx="9144000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5871350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304" y="44624"/>
            <a:ext cx="7750743" cy="1008112"/>
          </a:xfrm>
        </p:spPr>
        <p:txBody>
          <a:bodyPr>
            <a:noAutofit/>
          </a:bodyPr>
          <a:lstStyle/>
          <a:p>
            <a:pPr indent="90170"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Непредвиденные расходы за счет резервного фонда в 2015-2019 годах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9051874"/>
              </p:ext>
            </p:extLst>
          </p:nvPr>
        </p:nvGraphicFramePr>
        <p:xfrm>
          <a:off x="150041" y="1628800"/>
          <a:ext cx="903649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930294" y="1196752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450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9948" y="116632"/>
            <a:ext cx="8320434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ct val="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Субсидии юридическим лицам</a:t>
            </a:r>
          </a:p>
          <a:p>
            <a:pPr indent="90170" algn="ctr">
              <a:spcBef>
                <a:spcPct val="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(кроме муниципальных учреждений) на 2019 год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060523"/>
              </p:ext>
            </p:extLst>
          </p:nvPr>
        </p:nvGraphicFramePr>
        <p:xfrm>
          <a:off x="16733" y="1628799"/>
          <a:ext cx="9001156" cy="5415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50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1802400"/>
              </p:ext>
            </p:extLst>
          </p:nvPr>
        </p:nvGraphicFramePr>
        <p:xfrm>
          <a:off x="539552" y="0"/>
          <a:ext cx="8153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2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Расходы на финансовое обеспечение реализации национальных проектов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83435613"/>
              </p:ext>
            </p:extLst>
          </p:nvPr>
        </p:nvGraphicFramePr>
        <p:xfrm flipH="1">
          <a:off x="8746231" y="1541071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77894" y="119621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7992762"/>
              </p:ext>
            </p:extLst>
          </p:nvPr>
        </p:nvGraphicFramePr>
        <p:xfrm>
          <a:off x="300080" y="1586825"/>
          <a:ext cx="8736415" cy="520673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31868"/>
                <a:gridCol w="1512837"/>
                <a:gridCol w="1512837"/>
                <a:gridCol w="1478873"/>
              </a:tblGrid>
              <a:tr h="1984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3634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 «Культура», всего, в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951,2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726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-средства автономного округа на реализацию основного мероприятия «Федеральный проект «Культурная среда», ГП «Культурное пространство»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908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-доля софинансирования местного бюджета в рамках муниципальной программы «Сохранение и развитие сферы культуры города Покачи на 2019-2025 годы и на период до 2030 года»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396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 «Жилье и городская среда», всего, в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1241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-средства автономного округа на реализацию основного мероприятия «Федеральный проект «Формирование комфортной городской среды», ГП «Жилищно-коммунальный комплекс и городская среда 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5 891,9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1090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-доля софинансирования местного бюджета в рамках муниципальной программы «Формирование современной городской среды в муниципальном образовании города Покачи на 2019 - 2025 годы и на период до 2030 года»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  <a:tr h="228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619" marR="466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52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9" y="228600"/>
            <a:ext cx="8032918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в программном планировании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6907067"/>
              </p:ext>
            </p:extLst>
          </p:nvPr>
        </p:nvGraphicFramePr>
        <p:xfrm>
          <a:off x="150041" y="1600200"/>
          <a:ext cx="861613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59421" cy="990600"/>
          </a:xfrm>
        </p:spPr>
        <p:txBody>
          <a:bodyPr>
            <a:noAutofit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в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рамках программного и непрограммного направления расходования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465725"/>
              </p:ext>
            </p:extLst>
          </p:nvPr>
        </p:nvGraphicFramePr>
        <p:xfrm>
          <a:off x="683568" y="3933056"/>
          <a:ext cx="4104456" cy="251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56684234"/>
              </p:ext>
            </p:extLst>
          </p:nvPr>
        </p:nvGraphicFramePr>
        <p:xfrm>
          <a:off x="4427984" y="1541071"/>
          <a:ext cx="43182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96336" y="1196214"/>
            <a:ext cx="1421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процентах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076402"/>
              </p:ext>
            </p:extLst>
          </p:nvPr>
        </p:nvGraphicFramePr>
        <p:xfrm>
          <a:off x="683568" y="156554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032529"/>
              </p:ext>
            </p:extLst>
          </p:nvPr>
        </p:nvGraphicFramePr>
        <p:xfrm>
          <a:off x="4644008" y="3933056"/>
          <a:ext cx="42462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0298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на реализацию муниципальных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2019-2021 годы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6770483"/>
              </p:ext>
            </p:extLst>
          </p:nvPr>
        </p:nvGraphicFramePr>
        <p:xfrm>
          <a:off x="107502" y="1586824"/>
          <a:ext cx="8928993" cy="5004407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5246864"/>
                <a:gridCol w="749077"/>
                <a:gridCol w="719114"/>
                <a:gridCol w="719114"/>
                <a:gridCol w="749077"/>
                <a:gridCol w="745747"/>
              </a:tblGrid>
              <a:tr h="529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7668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"Реализация молодежной политики на территории города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"Организация отдыха детей города Покачи в каникулярное время на 2019-2025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10 479,55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11 814,94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11 292,17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8 755,30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8 755,30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835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"Осуществление материально-технического обеспечения деятельности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 на 2019-2025 годы ина период до 2030года"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70 524,61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49 426,40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49 426,40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768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"Сохранение и развитие сферы культуры города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108 523,68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126 176,70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110 317,80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90 864,76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87 686,57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236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городе Покачи на 2019-2025 годы и на период до 2030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14 402,93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16 695,19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2 198,69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2 198,69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2 198,69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75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"Улучшение условий и охраны труда на территории города Покачи на 2019-2022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1 370,70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1 365,70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1 365,70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17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доступным и комфортным жильем жителей города Покачи в 2019 - 2025 годах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23 661,29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148 963,48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25 210,53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32 880,42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24 485,05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9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терроризма и экстремизма, создание на территории города Покачи комфортной среды для проживания многонационального общества в  2019-2025 годах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7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"Поддержка и развитие малого и среднего предпринимательства, агропромышленного комплекса на территории города Покачи на 2019-2030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2 816,45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1 961,45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6 084,42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5 640,95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5 640,95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7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"Разработка документов градостроительного регулирования города Покачи на 2019-2025 годы и на плановый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6 752,16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4 594,71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15 985,03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14 310,35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15 778,56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06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на реализацию муниципальных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2019-2021 годы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1546837"/>
              </p:ext>
            </p:extLst>
          </p:nvPr>
        </p:nvGraphicFramePr>
        <p:xfrm>
          <a:off x="107502" y="1586824"/>
          <a:ext cx="8928993" cy="5156197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5246864"/>
                <a:gridCol w="749077"/>
                <a:gridCol w="719114"/>
                <a:gridCol w="719114"/>
                <a:gridCol w="749077"/>
                <a:gridCol w="745747"/>
              </a:tblGrid>
              <a:tr h="526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79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"Противодействие коррупции в муниципальном образовании город Покачи на 2019 - 2025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39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"Информирование населения о деятельности органов местного самоуправления, поддержка лиц, внесших выдающийся вклад в развитие города Покачи на 2019-2021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6 643,16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4 279,60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4 279,60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  на 2019 - 2025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26 276,81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23 787,09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3 511,83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2 498,10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2 498,10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"Управление муниципальными финансами города Покачи на 2019-2030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232 361,56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221 402,99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221 848,99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транспортной системы города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49 241,23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52 730,38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41 763,70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38 768,23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30 382,96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жильем молодых семей в 2019 - 2025 годах и на период до 2030 года на территории города Покачи"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5 602,75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4 254,26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4 482,74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4 260,74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711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условий для развития физической культуры, школьного спорта и массового спорта в городе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115 605,48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161 234,95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106 213,70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97 076,89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Ведомственная целевая программа "Реализация отдельных госудаственных полномочий в сфере опеки и попечительства в городе Покачи на 2019-2025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15 014,20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17 362,70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19 703,80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"Поддержка социально-ориентированных некоммерческих организаций города Покачи на 2019-2030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41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жилищно-коммунального комплекса и повышение энергетической эффективности на 2019-2024 годы и на период до 2030 года  в городе Покачи"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129 327,51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77 266,56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31 152,10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18 710,30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18 611,19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900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90170"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Распределение бюджетных ассигнований на реализацию муниципальных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2019-2021 годы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3418258"/>
              </p:ext>
            </p:extLst>
          </p:nvPr>
        </p:nvGraphicFramePr>
        <p:xfrm>
          <a:off x="107503" y="1586828"/>
          <a:ext cx="8928993" cy="339811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5246866"/>
                <a:gridCol w="749076"/>
                <a:gridCol w="719114"/>
                <a:gridCol w="719114"/>
                <a:gridCol w="749076"/>
                <a:gridCol w="745747"/>
              </a:tblGrid>
              <a:tr h="546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b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b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0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безопасности жизнедеятельности населения на территории города Покачи в 2019 - 2025 годах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18 648,09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20 005,69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15 088,43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7 375,50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2 418,80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0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экологической безопасности на территории города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5 490,67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5 748,25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3 131,10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2 530,10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2 430,10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0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"Информационное общество города Покачи на 2019-2025 годы и на период до 2030 года"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12 532,55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37 134,85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33 027,21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28 795,00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24 714,73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0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образования в городе Покачи на 2019-2025 годы и на период до 2030 года"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545 982,45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608 266,57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585 008,11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576 570,28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576 570,28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510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"Формирование современной городской среды муниципального образования города Покачи на 2018-2022 годы"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19 433,02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11 475,45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8 072,33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6 546,56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ctr"/>
                </a:tc>
              </a:tr>
              <a:tr h="300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реализацию программ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1 076 267,79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1 320 745,65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1 332 572,75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1 233 858,73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1 207 393,36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27" marR="9127" marT="91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237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города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повышение эффективности реализации молодежной политики в интересах инновационного социально ориентированного развития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3416166"/>
              </p:ext>
            </p:extLst>
          </p:nvPr>
        </p:nvGraphicFramePr>
        <p:xfrm>
          <a:off x="179512" y="2276871"/>
          <a:ext cx="2865432" cy="4464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1353264"/>
              </a:tblGrid>
              <a:tr h="10845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82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41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7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7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32371738"/>
              </p:ext>
            </p:extLst>
          </p:nvPr>
        </p:nvGraphicFramePr>
        <p:xfrm>
          <a:off x="3419873" y="2276871"/>
          <a:ext cx="5311377" cy="44563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48073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129614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Доля молодежи в возрасте от 14 до 30 лет, задействованной в мероприятиях общественных объединений, %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48980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молодежи в возрасте от 14 до 30 лет, чел.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>
                          <a:latin typeface="Times New Roman" pitchFamily="18" charset="0"/>
                          <a:cs typeface="Times New Roman" pitchFamily="18" charset="0"/>
                        </a:rPr>
                        <a:t>3925</a:t>
                      </a:r>
                      <a:endParaRPr kumimoji="0" lang="ru-RU" sz="1400" b="0" kern="120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3927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3930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1461535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молодых людей, принявших участие в мероприятиях по поддержке талантливой молодежи, чел.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1528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1532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1537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48980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ru-RU" sz="16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благополучателей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400" b="0" kern="120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kern="1200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852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отдыха детей города Покачи в каникулярное время на 2019-2025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реализация прав детей города на развитие полноценного отдыха в каникулярный период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1711500"/>
              </p:ext>
            </p:extLst>
          </p:nvPr>
        </p:nvGraphicFramePr>
        <p:xfrm>
          <a:off x="179512" y="2276873"/>
          <a:ext cx="2865432" cy="43924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716"/>
                <a:gridCol w="1432716"/>
              </a:tblGrid>
              <a:tr h="10670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11 292,2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8 755,3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96411092"/>
              </p:ext>
            </p:extLst>
          </p:nvPr>
        </p:nvGraphicFramePr>
        <p:xfrm>
          <a:off x="3419873" y="2276872"/>
          <a:ext cx="5311377" cy="4320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76519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645486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от 6 до 17 лет, охваченных отдыхом в лагерях с дневным пребыванием, %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454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«группы риска» состоящих на профилактическом учете КДН, охваченных различными формами отдыха, %</a:t>
                      </a:r>
                      <a:endParaRPr kumimoji="0" lang="ru-RU" sz="12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4548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от 6 до 17 лет, охваченных различными формами отдыха и оздоровления, %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973341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детей в возрасте от 6 до 17 лет, охваченных организованным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отдыхом в климатически благоприятных регионах России, чел.</a:t>
                      </a:r>
                      <a:endParaRPr kumimoji="0" lang="ru-RU" sz="12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4548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детопосещений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охваченных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малозатратными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формами отдыха в каникулярное время,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детопосещений</a:t>
                      </a:r>
                      <a:endParaRPr kumimoji="0" lang="ru-RU" sz="12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5 050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5 050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5 050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319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«Осуществление материально-технического обеспечения деятельности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создание условий бесперебойного функционирования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2444808"/>
              </p:ext>
            </p:extLst>
          </p:nvPr>
        </p:nvGraphicFramePr>
        <p:xfrm>
          <a:off x="179512" y="2685114"/>
          <a:ext cx="2865432" cy="39842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2716"/>
                <a:gridCol w="1432716"/>
              </a:tblGrid>
              <a:tr h="9678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0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7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70 524,6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49 426,4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49 426,4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58824586"/>
              </p:ext>
            </p:extLst>
          </p:nvPr>
        </p:nvGraphicFramePr>
        <p:xfrm>
          <a:off x="3419873" y="2708920"/>
          <a:ext cx="5311377" cy="39842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6238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744047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зданий, помещений, прилегающей территории (м2)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7 037,9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7 037,9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7 037,9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500624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транспортных единиц (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716673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канцелярскими товарами (чел)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553051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заключенных договоров, муниципальных контрактов (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807464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выполненных заявок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предоставление транспортных услуг (</a:t>
                      </a:r>
                      <a:r>
                        <a:rPr kumimoji="0" lang="ru-RU" sz="14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2843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«Сохранение и развитие сферы культуры города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совершенствование комплексной системы мер по реализации муниципальной политики в сфере культуры, дополнительного образования и туризма, развитие и укрепление правовых, экономических и организационных условий для эффективной деятельности и оказания услуг, соответствующих современным потребностям общества и каждого жителя города Покачи.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0096041"/>
              </p:ext>
            </p:extLst>
          </p:nvPr>
        </p:nvGraphicFramePr>
        <p:xfrm>
          <a:off x="179512" y="3068960"/>
          <a:ext cx="2865432" cy="3617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716"/>
                <a:gridCol w="1432716"/>
              </a:tblGrid>
              <a:tr h="5624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97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35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110 317,8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23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90 864,8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23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87 686,6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3433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6657670"/>
              </p:ext>
            </p:extLst>
          </p:nvPr>
        </p:nvGraphicFramePr>
        <p:xfrm>
          <a:off x="3419873" y="3068960"/>
          <a:ext cx="5311377" cy="35283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88936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423965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граждан, принявших участие в культурной деятельности (чел):                                   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423965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-посещение библиотек и мероприятий в     библиотеке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36 562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37 286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38 010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377928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-количество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учащихся в ДШИ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4481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-количество посещений платных культурно-массовых мероприятий (клубов и домов культуры, клубных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формирований)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9 785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9 979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10 172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423965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Библиотечный фонд на 1000 жителей (экз./количество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жителей)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2 744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2 798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2 798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44816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библиотечных фондов общедоступных библиотек, отраженных в электронных каналах (%)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73,6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82,3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82,3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53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8600"/>
            <a:ext cx="7722440" cy="9906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 и на плановый период 2020 и 2021 годов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653955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«Развитие муниципальной службы в городе Покачи на 2019-2025 годы и на период до 2030 года»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повышение эффективности муниципальной службы в органах местного самоуправления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4114617"/>
              </p:ext>
            </p:extLst>
          </p:nvPr>
        </p:nvGraphicFramePr>
        <p:xfrm>
          <a:off x="179512" y="2276873"/>
          <a:ext cx="28654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6"/>
                <a:gridCol w="1432716"/>
              </a:tblGrid>
              <a:tr h="10670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2 198,7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2 198,7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2 198,7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41300078"/>
              </p:ext>
            </p:extLst>
          </p:nvPr>
        </p:nvGraphicFramePr>
        <p:xfrm>
          <a:off x="3419873" y="2276871"/>
          <a:ext cx="5311377" cy="437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48073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муниципальных служащих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ОМС: -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получивших дополнительное профессиональное образование;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принявших участие в семинарах, конференциях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89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конференций, совещаний, конкурсов для муниципальных служащих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682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муниципальных служащих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ОМС,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прошедших аттестацию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</a:tr>
              <a:tr h="489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лиц, замещавших должности муниципальной службы и муниципальные должности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города Покачи, получающих дополнительное 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1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«Улучшение условий и охраны труда на территории города Покачи на 2019-2022 годы»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улучшение условий и охраны труда в организациях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7841385"/>
              </p:ext>
            </p:extLst>
          </p:nvPr>
        </p:nvGraphicFramePr>
        <p:xfrm>
          <a:off x="179512" y="2276873"/>
          <a:ext cx="2865432" cy="4392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716"/>
                <a:gridCol w="1432716"/>
              </a:tblGrid>
              <a:tr h="10670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1 370,7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1 365,7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1 365,7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80052010"/>
              </p:ext>
            </p:extLst>
          </p:nvPr>
        </p:nvGraphicFramePr>
        <p:xfrm>
          <a:off x="3419873" y="2276871"/>
          <a:ext cx="5311377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745716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14085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Увеличение доли рабочих мест в муниципальных учреждениях, на которых проведена специальная оценка условий труда, 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8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Увеличение доли муниципальных учреждений города, в которых руководители и специалисты прошли обучение и проверку знаний требований охраны труда в обучающих организациях, 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«Обеспечение доступным и комфортным жильем жителей города Покачи в 2019 - 2025 годах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создание условий и механизмов для увеличения объемов жилищного строительства. Одновременно способствующих улучшению жилищных условий населения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9768243"/>
              </p:ext>
            </p:extLst>
          </p:nvPr>
        </p:nvGraphicFramePr>
        <p:xfrm>
          <a:off x="179512" y="2420887"/>
          <a:ext cx="2865432" cy="43204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1353264"/>
              </a:tblGrid>
              <a:tr h="9405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82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41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25 210,5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7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32 880,4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7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24 485,1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45269978"/>
              </p:ext>
            </p:extLst>
          </p:nvPr>
        </p:nvGraphicFramePr>
        <p:xfrm>
          <a:off x="3419873" y="2132858"/>
          <a:ext cx="5311377" cy="4608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95721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446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приобретенных жилых помещений (квартир), шт.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6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граждан, получивших жилые помещения (улучшивших жилищные условия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из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числа состоящих на учете в качестве нуждающихся в жилых помещениях, чел.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Общий объем расселенного жилищного фонда, м2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3151,5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22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ветеранов боевых действий, инвалидов и семей, имеющих семей-инвалидов, вставших на учет в качестве нуждающихся в жилых помещениях до 1 января 2005 года и улучшивших жилищные условия посредством предоставления субсидий за счет субвенций из федерального бюджета на приобретение жилых помещений в собственность, чел.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3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«Профилактика терроризма и экстремизма, создание на территории города Покачи комфортной среды для проживания многонационального общества в  2019-2025 годах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профилактика терроризма и экстремизма, гармонизация межэтнических и межкультурных отношений, создание на территории города Покачи комфортной среды для проживания многонационального общества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0505618"/>
              </p:ext>
            </p:extLst>
          </p:nvPr>
        </p:nvGraphicFramePr>
        <p:xfrm>
          <a:off x="179512" y="2492896"/>
          <a:ext cx="2865432" cy="41764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716"/>
                <a:gridCol w="1432716"/>
              </a:tblGrid>
              <a:tr h="8510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02086990"/>
              </p:ext>
            </p:extLst>
          </p:nvPr>
        </p:nvGraphicFramePr>
        <p:xfrm>
          <a:off x="3419873" y="2492894"/>
          <a:ext cx="5311377" cy="41764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75738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1050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муниципальной собственности, находящихся в состоянии защищенности, препятствующее совершению террористического акта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4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граждан, положительно оценивающих состояние межнациональных отношений в городе Покачи, в общем количестве человек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74,0%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74,3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6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участников  мероприятий, направленных на этнокультурное развитие народов России, проживающих в городе Покачи, человек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9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мероприятий, направленных на укрепление общероссийского гражданского единства, человек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12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«Поддержка и развитие малого и среднего предпринимательства,  агропромышленного комплекса на территории города Покачи на 2019 - 2030 годы»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1)создание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благоприятного предпринимательского климата и условий для ведения бизнеса субъектами малого и среднего предпринимательства;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2)обеспечение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благоприятного инвестиционного климата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3)устойчивое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агропромышленного комплекса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4)повышение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конкурентоспособности продукции, произведенной на территории города Покачи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5)развитие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конкуренции.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1344227"/>
              </p:ext>
            </p:extLst>
          </p:nvPr>
        </p:nvGraphicFramePr>
        <p:xfrm>
          <a:off x="179512" y="2808223"/>
          <a:ext cx="2865432" cy="38611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2716"/>
                <a:gridCol w="1432716"/>
              </a:tblGrid>
              <a:tr h="9379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5979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6 084,4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16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5 084,4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16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5 641,0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97827788"/>
              </p:ext>
            </p:extLst>
          </p:nvPr>
        </p:nvGraphicFramePr>
        <p:xfrm>
          <a:off x="3419873" y="2808220"/>
          <a:ext cx="5311377" cy="38611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91134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41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субъектов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МСП,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ед.год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субъектов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МСП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получателей поддержки,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ед.год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1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новых рабочих мест субъектами малого и среднего предпринимательства – получателей поддержки, мест в год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поголовья сельскохозяйственных животных, голов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мяса в живом весе в хозяйствах всех категорий, тонн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производства молока в хозяйствах всех категорий, тонн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45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4104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«Разработка документов градостроительного регулирования города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) Соблюдение требований законодательства о градостроительной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2) Обеспечение устойчивого развития территории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3575606"/>
              </p:ext>
            </p:extLst>
          </p:nvPr>
        </p:nvGraphicFramePr>
        <p:xfrm>
          <a:off x="179512" y="2492895"/>
          <a:ext cx="2865432" cy="4193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716"/>
                <a:gridCol w="1432716"/>
              </a:tblGrid>
              <a:tr h="6713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5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8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15 985,0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16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14 310,4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16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15 778,6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19620156"/>
              </p:ext>
            </p:extLst>
          </p:nvPr>
        </p:nvGraphicFramePr>
        <p:xfrm>
          <a:off x="3419873" y="2492894"/>
          <a:ext cx="5311377" cy="41764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74933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96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утвержденных проектов планировок территорий,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1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работников муниципального учреждения «Управление капитального строительства», обеспечение функций которых осуществляется в составе программы «Разработка документов градостроительного регулирования города Покачи на 2019 - 2025 годы и на период до 2030» за счет средств местного бюджета,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1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«Противодействие коррупции в муниципальном образовании город Покачи на 2019 - 2025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повышение эффективности муниципальной службы в органах местного самоуправления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1945963"/>
              </p:ext>
            </p:extLst>
          </p:nvPr>
        </p:nvGraphicFramePr>
        <p:xfrm>
          <a:off x="179512" y="2276873"/>
          <a:ext cx="28654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6"/>
                <a:gridCol w="1432716"/>
              </a:tblGrid>
              <a:tr h="10670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28149189"/>
              </p:ext>
            </p:extLst>
          </p:nvPr>
        </p:nvGraphicFramePr>
        <p:xfrm>
          <a:off x="3419873" y="2276871"/>
          <a:ext cx="5311377" cy="440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06411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673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9-11 классов, принявших участие в мероприятиях профилактической направленности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опубликованных (размещенных) сведений 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СМИ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деятельности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ОМС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города Покачи о проводимой работе по противодействию коррупции и реализации Программы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7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заседаний межведомственного Совета при главе города Покачи по противодействию коррупции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муниципальных служащих, прошедших курсы повышения квалификации по вопросам антикоррупционного законодательства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6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проведенных конференций, заседаний, «круглых столов», семинаров, дополнительное профессиональное образование по вопросам противодействия коррупции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9574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«Информирование населения о деятельности органов местного самоуправления, поддержка лиц, внесших выдающийся вклад в развитие города Покачи на 2019-2021 годы»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1)обеспечение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реализации конституционных прав граждан на получение своевременной, достоверной, полной и разносторонней информации о деятельности органов местного самоуправления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2)оказание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поддержки лицам, внесшим выдающийся вклад в развитие города Покачи.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4900821"/>
              </p:ext>
            </p:extLst>
          </p:nvPr>
        </p:nvGraphicFramePr>
        <p:xfrm>
          <a:off x="179512" y="2685114"/>
          <a:ext cx="2865432" cy="39842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716"/>
                <a:gridCol w="1432716"/>
              </a:tblGrid>
              <a:tr h="9678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0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7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6 643,2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03912507"/>
              </p:ext>
            </p:extLst>
          </p:nvPr>
        </p:nvGraphicFramePr>
        <p:xfrm>
          <a:off x="3203849" y="2685113"/>
          <a:ext cx="5832648" cy="2328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859"/>
                <a:gridCol w="846214"/>
                <a:gridCol w="845552"/>
                <a:gridCol w="756023"/>
              </a:tblGrid>
              <a:tr h="676408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787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 печатной продукции, см2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741 077,554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475 212,89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475 212,89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Охват граждан, удостоенных звания «Почетный житель города Покачи», 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34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  на 2019 - 2025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системы управления и распоряжения имуществом, находящимся в собственности города Покачи, и земельными участками, государственная собственность на которые не разграничена. Эффективное планирование и исполнение плана по поступлению в бюджет города Покачи неналоговых доходов от управления и распоряжения имуществом и земельными участками.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2417055"/>
              </p:ext>
            </p:extLst>
          </p:nvPr>
        </p:nvGraphicFramePr>
        <p:xfrm>
          <a:off x="179512" y="2962112"/>
          <a:ext cx="2865432" cy="37792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1353264"/>
              </a:tblGrid>
              <a:tr h="8226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8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61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3 511,8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0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2 498,1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0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2 498,1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99830372"/>
              </p:ext>
            </p:extLst>
          </p:nvPr>
        </p:nvGraphicFramePr>
        <p:xfrm>
          <a:off x="3419873" y="2951261"/>
          <a:ext cx="5311377" cy="37756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494273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731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удельного веса незакрепленного недвижимого имущества в общем количестве недвижимого</a:t>
                      </a:r>
                      <a:r>
                        <a:rPr lang="ru-RU" sz="12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%</a:t>
                      </a:r>
                      <a:endParaRPr lang="ru-RU" sz="12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Исполнение плана по поступлению в бюджет города администрируемых КУМИ доходов,</a:t>
                      </a:r>
                      <a:r>
                        <a:rPr lang="ru-RU" sz="12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29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доли </a:t>
                      </a:r>
                      <a:r>
                        <a:rPr lang="ru-RU" sz="12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безхозяйных</a:t>
                      </a: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объектов недвижимого имущества,</a:t>
                      </a:r>
                      <a:r>
                        <a:rPr lang="ru-RU" sz="12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которые зарегистрировано право собственности, в общем объеме </a:t>
                      </a:r>
                      <a:r>
                        <a:rPr lang="ru-RU" sz="1250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безхозяйных</a:t>
                      </a:r>
                      <a:r>
                        <a:rPr lang="ru-RU" sz="12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объектов, подлежащих </a:t>
                      </a:r>
                      <a:r>
                        <a:rPr lang="ru-RU" sz="1250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гос.регистрации</a:t>
                      </a:r>
                      <a:r>
                        <a:rPr lang="ru-RU" sz="12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%</a:t>
                      </a:r>
                      <a:endParaRPr lang="ru-RU" sz="12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83,33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объектов муниципальной собственности с улучшенными техническими характеристиками, объектов</a:t>
                      </a:r>
                      <a:endParaRPr lang="ru-RU" sz="12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9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«Управление муниципальными финансами города Покачи на 2019-2030 годы»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Обеспечение долгосрочной сбалансированности и устойчивости бюджетной системы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Повышение качества управления муниципальными финансами города Покачи.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9919952"/>
              </p:ext>
            </p:extLst>
          </p:nvPr>
        </p:nvGraphicFramePr>
        <p:xfrm>
          <a:off x="179512" y="2069559"/>
          <a:ext cx="2865432" cy="45998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716"/>
                <a:gridCol w="1432716"/>
              </a:tblGrid>
              <a:tr h="9372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65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72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232 361,6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93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221 403,0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93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221 849,0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64116260"/>
              </p:ext>
            </p:extLst>
          </p:nvPr>
        </p:nvGraphicFramePr>
        <p:xfrm>
          <a:off x="3419873" y="2060847"/>
          <a:ext cx="5311377" cy="479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2350"/>
                <a:gridCol w="734073"/>
                <a:gridCol w="720080"/>
                <a:gridCol w="774874"/>
              </a:tblGrid>
              <a:tr h="40212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741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Поступление налоговых и неналоговых доходов в бюджет города Покачи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бюджетных ассигнований утвержденных решением Думы города Покачи о бюджете города Покачи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95%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95%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95%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99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исполнения расходных обязательств города Покачи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бюджетных ассигнований утвержденных решением Думы города Покачи о бюджете города Покачи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90%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2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реализации дополнительных гарантий и  компенсаций утвержденных решением Думы города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Покачи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100%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100%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100%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7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расходов на обслуживание муниципального долга  в размере не более 15,0% утвержденного объема расходов бюджета, за исключением объема расходов, которые осуществляются за счет субвенций, предоставляемых из других бюджетов бюджетной системы Российской Федерации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15%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15%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15%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муниципального долга в размере не более 30% утвержденных значений объема доходов местного бюджета (без учета утвержденного объема безвозмездных поступлений и поступлений налоговых доходов по дополнительным нормативам отчислений)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30%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30%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30%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7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62469" cy="9906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 на 2019 год и на плановый период 2020 и 2021 годов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449758"/>
              </p:ext>
            </p:extLst>
          </p:nvPr>
        </p:nvGraphicFramePr>
        <p:xfrm>
          <a:off x="611560" y="1556792"/>
          <a:ext cx="815461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3433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60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«Развитие транспортной системы города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: развитие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современной  транспортной   системы, обеспечивающей повышение доступности  и  безопасности услуг транспортного комплекса  для  населения  города Покачи.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3609394"/>
              </p:ext>
            </p:extLst>
          </p:nvPr>
        </p:nvGraphicFramePr>
        <p:xfrm>
          <a:off x="179512" y="2408115"/>
          <a:ext cx="2865432" cy="42612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2716"/>
                <a:gridCol w="1432716"/>
              </a:tblGrid>
              <a:tr h="10351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1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88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41 763,7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26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38 766,2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26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30 383,0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13467206"/>
              </p:ext>
            </p:extLst>
          </p:nvPr>
        </p:nvGraphicFramePr>
        <p:xfrm>
          <a:off x="3419872" y="2422959"/>
          <a:ext cx="5311377" cy="41743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94762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553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действующих городских маршрутов, ед.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2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Протяженность автомобильных дорог общего пользования города Покачи, км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43,363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43,363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43,363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3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автомобильных дорог города Покачи, приведенных в нормативное состояние, км.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43,363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43,363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0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проектов организации дорожного движения, приведенных в соответствие с нормативными требованиями,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«Обеспечение жильем молодых семей в 2019 - 2025 годах и на период до 2030 года на территории города Покачи»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редоставление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молодым семьям возможности получить государственную поддержку в решении жилищной проблемы в рамках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программы ХМАО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Югры «Обеспечение доступным и комфортным жильем жителей Ханты-Мансийского автономного округа - Югры в 2016 - 2020 годах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 2)создание </a:t>
            </a:r>
            <a:r>
              <a:rPr lang="ru-RU" sz="1400" dirty="0">
                <a:latin typeface="Times New Roman" panose="02020603050405020304" pitchFamily="18" charset="0"/>
                <a:cs typeface="Times New Roman" pitchFamily="18" charset="0"/>
              </a:rPr>
              <a:t>условий для привлечения молодыми семьями собственных средств, дополнительных финансовых средств кредитных и других организаций, предоставляющих кредиты и займы, в том числе ипотечных жилищных кредитов, для приобретения жилого помещения или строительства индивидуального жилого дома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9367656"/>
              </p:ext>
            </p:extLst>
          </p:nvPr>
        </p:nvGraphicFramePr>
        <p:xfrm>
          <a:off x="179512" y="2931334"/>
          <a:ext cx="2865432" cy="36775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716"/>
                <a:gridCol w="1432716"/>
              </a:tblGrid>
              <a:tr h="4466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0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13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4 482,7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84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4 260,7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84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4 260,7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38628670"/>
              </p:ext>
            </p:extLst>
          </p:nvPr>
        </p:nvGraphicFramePr>
        <p:xfrm>
          <a:off x="3419873" y="2924942"/>
          <a:ext cx="5311377" cy="14267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4655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865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семей, улучшивших жилищные условия, семей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9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1" cy="10826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условий для развития физической культуры, школьного спорта и массового спорта в городе Покачи на 2019-2025 годы и плановый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условий для всех категорий населения города по удовлетворению потребности в физическом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развитии; 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объема и повышение качества предоставляемых услуг в сфере физической культуры, школьного спорта и массового спорта.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8400967"/>
              </p:ext>
            </p:extLst>
          </p:nvPr>
        </p:nvGraphicFramePr>
        <p:xfrm>
          <a:off x="179512" y="2276873"/>
          <a:ext cx="286543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6"/>
                <a:gridCol w="1432716"/>
              </a:tblGrid>
              <a:tr h="10670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8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106 213,7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97 077,0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97 077,0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73122118"/>
              </p:ext>
            </p:extLst>
          </p:nvPr>
        </p:nvGraphicFramePr>
        <p:xfrm>
          <a:off x="3419873" y="2276871"/>
          <a:ext cx="5311377" cy="459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78692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642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населения, систематически занимающегося физической культурой и спортом, в общей численности населения,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детей и молодежи, систематически занимающегося физической культурой и спортом, в общей численности населения,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5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граждан среднего возраста, систематически занимающегося физической культурой и спортом, в общей численности граждан среднего возраста,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5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граждан старшего возраста, систематически занимающегося физической культурой и спортом, в общей численности граждан старшего возраста,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4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данной категории населения,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3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76934" cy="108264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«Реализация отдельных государственных полномочий в сфере опеки и попечительства в городе Покачи на 2019-2025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переданных отдельных государственных полномочий по осуществлению деятельности по опеке и попечительству и предоставлению мер социальной поддержки детям-сиротам и детям, оставшимся без попечения родителей, лицам из числа детей-сирот и детей, оставшихся без попечения родителей, а также усыновителям, приемным родителям на территории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8538116"/>
              </p:ext>
            </p:extLst>
          </p:nvPr>
        </p:nvGraphicFramePr>
        <p:xfrm>
          <a:off x="179512" y="2852936"/>
          <a:ext cx="2865432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716"/>
                <a:gridCol w="1432716"/>
              </a:tblGrid>
              <a:tr h="9270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3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8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6 643,2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5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5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7761985"/>
              </p:ext>
            </p:extLst>
          </p:nvPr>
        </p:nvGraphicFramePr>
        <p:xfrm>
          <a:off x="3419873" y="2636912"/>
          <a:ext cx="5311377" cy="41850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52275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959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граждан, выразивших желание стать опекуном или попечителями, либо принять детей, оставшихся без попечения родителей, в семью на воспитание иных установленных семейным законодательством формах (человек)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приемных родителей, получающих вознаграждение (человек)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подлежащих ремонту жилых помещений собственниками которых, либо собственниками долей которых являются дети-сироты и дети, оставшиеся без попечения родителей  (квартир)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подлежащих обеспечению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(человек)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7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«Поддержка социально-ориентированных некоммерческих организаций города Покачи на 2019-2030 годы»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благоприятных условий для развития социально ориентированных некоммерческих организаций и повышения активности населения города в решении общественно значимых вопросов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8097897"/>
              </p:ext>
            </p:extLst>
          </p:nvPr>
        </p:nvGraphicFramePr>
        <p:xfrm>
          <a:off x="179512" y="2408113"/>
          <a:ext cx="2865432" cy="43332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1353264"/>
              </a:tblGrid>
              <a:tr h="9432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9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70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64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64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55647971"/>
              </p:ext>
            </p:extLst>
          </p:nvPr>
        </p:nvGraphicFramePr>
        <p:xfrm>
          <a:off x="3419872" y="2408113"/>
          <a:ext cx="5311377" cy="4439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30011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463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5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статей о деятельности социально ориентированных некоммерческих организациях в газете «Покачевский вестник» (в год)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80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 – получателей поддержки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5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консультаций для руководителей социально ориентированных некоммкрческой организаций по организационно – правовым вопросам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1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переданных во владение и (или) пользование социально ориентированным некоммерческим организациям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5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жизнедеятельности населения на территории города Покачи в 2019 - 2025 годах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: 1) 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приемлемого уровня безопасности жизнедеятельности, необходимого уровня защищенности населения и территории муниципального образования город Покачи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2) 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повышения уровня общественной безопасности населения города.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1928477"/>
              </p:ext>
            </p:extLst>
          </p:nvPr>
        </p:nvGraphicFramePr>
        <p:xfrm>
          <a:off x="179512" y="2685114"/>
          <a:ext cx="2865432" cy="39842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2716"/>
                <a:gridCol w="1432716"/>
              </a:tblGrid>
              <a:tr h="9678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0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7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15 088,4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7 375,5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65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2 418,8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45555596"/>
              </p:ext>
            </p:extLst>
          </p:nvPr>
        </p:nvGraphicFramePr>
        <p:xfrm>
          <a:off x="3419873" y="2685113"/>
          <a:ext cx="5311377" cy="41729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06531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891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населения, обученное в области гражданской обороны, чрезвычайных ситуаций и пожарной безопасности, человек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административных правонарушений, предусмотренных ст.12.9, 12.12, 12.16, 12.19 КоАП РФ выявленных с помощью технических средств фото-, видео фиксации, работающих в автоматическом режиме, в общем количестве таких правонарушений, %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2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уличных преступлений в числе зарегистрированных общеуголовных преступлений, %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«Обеспечение экологической безопасности на территории города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сохранение благоприятной окружающей среды и биологического разнообразия в интересах настоящего и будущего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0349001"/>
              </p:ext>
            </p:extLst>
          </p:nvPr>
        </p:nvGraphicFramePr>
        <p:xfrm>
          <a:off x="179512" y="2132858"/>
          <a:ext cx="2865432" cy="45365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716"/>
                <a:gridCol w="1432716"/>
              </a:tblGrid>
              <a:tr h="9243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9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24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3 131,1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658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2 530,1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658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2 430,1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50802452"/>
              </p:ext>
            </p:extLst>
          </p:nvPr>
        </p:nvGraphicFramePr>
        <p:xfrm>
          <a:off x="3419873" y="2132859"/>
          <a:ext cx="5311377" cy="4567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2350"/>
                <a:gridCol w="734073"/>
                <a:gridCol w="720080"/>
                <a:gridCol w="774874"/>
              </a:tblGrid>
              <a:tr h="60916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398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площадь городских лесов, га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1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Население, вовлеченное в эколого-просветительское и эколого-образовательные мероприятия, чел.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7360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9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Очистка от бытового мусора берегов водных объектов в границах города Покачи, км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5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Территория города Покачи, занятых зелеными насаждениями, га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санитарного содержания рекреационных зон города, га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22,50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 инсектицидной,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акарицидной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обработки и барьерной дератизации, га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2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«Информационное общество города Покачи на 2019-2025 годы и на период до 2030 года»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качества жизни населения города Покачи и совершенствование системы муниципального управления на основе использования информационно-коммуникационных технологий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7443419"/>
              </p:ext>
            </p:extLst>
          </p:nvPr>
        </p:nvGraphicFramePr>
        <p:xfrm>
          <a:off x="179512" y="2408114"/>
          <a:ext cx="2865432" cy="4200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716"/>
                <a:gridCol w="1432716"/>
              </a:tblGrid>
              <a:tr h="6615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5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409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33 027,2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63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28 795,0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63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24 714,7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9196593"/>
              </p:ext>
            </p:extLst>
          </p:nvPr>
        </p:nvGraphicFramePr>
        <p:xfrm>
          <a:off x="3419873" y="2408113"/>
          <a:ext cx="5311377" cy="42936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3084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609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сайта органа местного самоуправления города Покачи в год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официальных обращений граждан, поступивших в электронную приемную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1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муниципальных услуг, для которых обеспечено электронное взаимодействие заявителя с органом, предоставляющим муниципальную услугу через единый портал государственных и муниципальных услуг (функция)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8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оснащенных для предоставления государственных и муниципальных услуг в электронном виде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0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оказанных МАУ «МФЦ «Мои документы» услуг, всего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5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1" cy="108264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образования в городе Покачи на 2019-2025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стабильного функционирования и устойчивого развития системы образования города Покачи, доступности качественного образования, соответствующего современным потребностям общества, эффективности, комплексной безопасности и комфортных условий обучающихся и воспитанников образовательных организаций в условиях модернизации российского образования, создание условий для возрождения семейных традиций, укрепления семейных ценностей и воспитания в детях высоких моральных и нравственных качеств, патриотизма и гражданственности,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7221560"/>
              </p:ext>
            </p:extLst>
          </p:nvPr>
        </p:nvGraphicFramePr>
        <p:xfrm>
          <a:off x="179512" y="3331442"/>
          <a:ext cx="2865432" cy="333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6"/>
                <a:gridCol w="1432716"/>
              </a:tblGrid>
              <a:tr h="8108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32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585 008,1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57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576 570,3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57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576 570,3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99904982"/>
              </p:ext>
            </p:extLst>
          </p:nvPr>
        </p:nvGraphicFramePr>
        <p:xfrm>
          <a:off x="3419873" y="3322655"/>
          <a:ext cx="5311377" cy="341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85497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75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 в муниципальных общеобразовательных организациях, занимающихся в одну смену, в общей численности обучающихся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услуг, оказанных консультационными центрами методической, психолого-педагогической, диагностической и консультативной помощи,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тыс.ед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получивших аттестат о среднем общем образовании в общей численности выпускников муниципального образования, %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Сохранение числа дошкольных и общеобразовательных организаций города Покачи, принятых к началу нового учебного года, ед.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«Реализация отдельных государственных полномочий в сфере опеки и попечительства в городе Покачи на 2019-2025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переданных отдельных государственных полномочий по осуществлению деятельности по опеке и попечительству и предоставлению мер социальной поддержки детям-сиротам и детям, оставшимся без попечения родителей, лицам из числа детей-сирот и детей, оставшихся без попечения родителей, а также усыновителям, приемным родителям на территории города Покачи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1706362"/>
              </p:ext>
            </p:extLst>
          </p:nvPr>
        </p:nvGraphicFramePr>
        <p:xfrm>
          <a:off x="179512" y="2852936"/>
          <a:ext cx="2865432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716"/>
                <a:gridCol w="1432716"/>
              </a:tblGrid>
              <a:tr h="9270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финансовых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3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8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6 643,2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5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5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4 279,6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4288798"/>
              </p:ext>
            </p:extLst>
          </p:nvPr>
        </p:nvGraphicFramePr>
        <p:xfrm>
          <a:off x="3419873" y="2636912"/>
          <a:ext cx="5311377" cy="41850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552275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959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граждан, выразивших желание стать опекуном или попечителями, либо принять детей, оставшихся без попечения родителей, в семью на воспитание иных установленных семейным законодательством формах (человек)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приемных родителей, получающих вознаграждение (человек)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подлежащих ремонту жилых помещений собственниками которых, либо собственниками долей которых являются дети-сироты и дети, оставшиеся без попечения родителей  (квартир)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подлежащих обеспечению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(человек)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1740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8600"/>
            <a:ext cx="7722440" cy="9906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долговой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 и на плановый период 2020 и 2021 годов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565052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63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3579" y="113566"/>
            <a:ext cx="8140422" cy="108264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«Формирование современной городской среды в муниципальном образовании города Покачи на 2019 - 2025 годы и на период до 2030 года»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041" y="1484784"/>
            <a:ext cx="88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условий для системного повышения качества и комфорта городской среды на территории города Покачи путем реализации комплекса первоочередных мероприятий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2229631"/>
              </p:ext>
            </p:extLst>
          </p:nvPr>
        </p:nvGraphicFramePr>
        <p:xfrm>
          <a:off x="179512" y="2408114"/>
          <a:ext cx="2865432" cy="4261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716"/>
                <a:gridCol w="1432716"/>
              </a:tblGrid>
              <a:tr h="10351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Объемы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финансовых</a:t>
                      </a:r>
                      <a:r>
                        <a:rPr lang="ru-RU" sz="1600" baseline="0" dirty="0" smtClean="0"/>
                        <a:t> средств (тыс.руб.)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1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88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11 475,5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26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8 072,3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26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6 546,6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84071024"/>
              </p:ext>
            </p:extLst>
          </p:nvPr>
        </p:nvGraphicFramePr>
        <p:xfrm>
          <a:off x="3419873" y="2408113"/>
          <a:ext cx="5311377" cy="4261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2350"/>
                <a:gridCol w="770587"/>
                <a:gridCol w="769984"/>
                <a:gridCol w="688456"/>
              </a:tblGrid>
              <a:tr h="624760"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целевых показателей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b"/>
                </a:tc>
              </a:tr>
              <a:tr h="624591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обустроенных общественных территорий, ед.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в </a:t>
                      </a:r>
                      <a:r>
                        <a:rPr kumimoji="0"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950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-территория, ограниченна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ул.Таежная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ул.Молодежная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ул.Солнечная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га.</a:t>
                      </a:r>
                      <a:endParaRPr kumimoji="0" lang="ru-RU" sz="12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1,6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617825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благоустроенных дворовых территорий, ед., в </a:t>
                      </a:r>
                      <a:r>
                        <a:rPr kumimoji="0" lang="ru-RU" sz="12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</a:t>
                      </a:r>
                      <a:endParaRPr kumimoji="0"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884117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ул.Молодежная</a:t>
                      </a: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д.9; 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ул.Молодежная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д.15;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ул.Комсомольская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д.1; 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ул.Молодежная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д.11;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ул.Комсомольская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д.5;  </a:t>
                      </a:r>
                      <a:r>
                        <a:rPr kumimoji="0"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ул.Комсомольская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д.7, га.</a:t>
                      </a:r>
                      <a:endParaRPr kumimoji="0" lang="ru-RU" sz="12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351532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ул.Ленина</a:t>
                      </a: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д.2, д.4; </a:t>
                      </a:r>
                      <a:r>
                        <a:rPr kumimoji="0" lang="ru-RU" sz="12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ул.Таежная</a:t>
                      </a: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д.2,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га.</a:t>
                      </a:r>
                      <a:endParaRPr kumimoji="0" lang="ru-RU" sz="12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  <a:tr h="463369">
                <a:tc>
                  <a:txBody>
                    <a:bodyPr/>
                    <a:lstStyle/>
                    <a:p>
                      <a:pPr marL="0" indent="21590" algn="just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ул.Молодежная</a:t>
                      </a: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д.7;</a:t>
                      </a:r>
                      <a:r>
                        <a:rPr kumimoji="0"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ул. Ленина д.1, д.3, д.5, д.7, га.</a:t>
                      </a:r>
                      <a:endParaRPr kumimoji="0" lang="ru-RU" sz="12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17400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3578" y="142852"/>
            <a:ext cx="8140421" cy="869950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программные направления расходования средств на 2019 год и на плановый период 2020 и 2021 годы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20035"/>
              </p:ext>
            </p:extLst>
          </p:nvPr>
        </p:nvGraphicFramePr>
        <p:xfrm>
          <a:off x="611561" y="1700807"/>
          <a:ext cx="7992886" cy="493865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540885"/>
                <a:gridCol w="1442067"/>
                <a:gridCol w="1442067"/>
                <a:gridCol w="1567867"/>
              </a:tblGrid>
              <a:tr h="457200"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направлений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2019 год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2020 год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2021 год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71673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Ежемесячное денежное возмещение расходов по оплате проезда гражданам, страдающим хронической почечной недостаточностью и нуждающимся в процедуре программного гемодиализа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960,3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594,2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594,2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Награды, премии главы города и председателя Думы города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муниципальных выборов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5357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на реализацию мероприятий по содействию трудоустройству граждан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418,0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9843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Субвенция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Федерации, 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042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219,5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603,7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042">
                <a:tc>
                  <a:txBody>
                    <a:bodyPr/>
                    <a:lstStyle/>
                    <a:p>
                      <a:pPr marL="0" indent="9017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581,7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435,5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17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70 </a:t>
                      </a:r>
                      <a:r>
                        <a:rPr kumimoji="0"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819,6</a:t>
                      </a:r>
                      <a:endParaRPr kumimoji="0"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089600" y="121749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244898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04864"/>
            <a:ext cx="8320434" cy="14401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 бюджета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3578" y="142852"/>
            <a:ext cx="8140421" cy="869950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города Покачи в период 2015-2021 годы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58971"/>
              </p:ext>
            </p:extLst>
          </p:nvPr>
        </p:nvGraphicFramePr>
        <p:xfrm>
          <a:off x="0" y="1577324"/>
          <a:ext cx="9143998" cy="5504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19672"/>
                <a:gridCol w="1080120"/>
                <a:gridCol w="1080120"/>
                <a:gridCol w="1152128"/>
                <a:gridCol w="1152128"/>
                <a:gridCol w="1080120"/>
                <a:gridCol w="1008112"/>
                <a:gridCol w="971598"/>
              </a:tblGrid>
              <a:tr h="5901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5613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Дефицит(+)</a:t>
                      </a:r>
                    </a:p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Профицит(-),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т.ч.по источникам покрытия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-157 759,88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15 708,7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-18 818,8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-32 814,9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27 500,0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803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Разница между полученными и погашенными  коммерческими кредитами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-153 485,80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11 000,0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-34 000,0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24 710,5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27 500,0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803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Разница между полученными и погашенными  бюджетными кредитами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0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Продажа акций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62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денежных средств бюджета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-4 274,08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4 708,7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15 181,2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8 104,4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01083" y="119621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26579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3579" y="112599"/>
            <a:ext cx="7905397" cy="990600"/>
          </a:xfrm>
        </p:spPr>
        <p:txBody>
          <a:bodyPr>
            <a:noAutofit/>
          </a:bodyPr>
          <a:lstStyle/>
          <a:p>
            <a:pPr algn="ctr" defTabSz="914363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муниципального долга бюджета города Покачи в период 2015-2021 годы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5808968"/>
              </p:ext>
            </p:extLst>
          </p:nvPr>
        </p:nvGraphicFramePr>
        <p:xfrm>
          <a:off x="150041" y="4868862"/>
          <a:ext cx="8886455" cy="194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052222"/>
              </p:ext>
            </p:extLst>
          </p:nvPr>
        </p:nvGraphicFramePr>
        <p:xfrm>
          <a:off x="35496" y="1577325"/>
          <a:ext cx="9086264" cy="3146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9472"/>
                <a:gridCol w="1073296"/>
                <a:gridCol w="1073296"/>
                <a:gridCol w="1216403"/>
                <a:gridCol w="1203376"/>
                <a:gridCol w="993814"/>
                <a:gridCol w="951147"/>
                <a:gridCol w="965460"/>
              </a:tblGrid>
              <a:tr h="42084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238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</a:p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структуре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49 000,00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00,00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26 000,0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50 710,5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ru-RU" sz="120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ru-RU" sz="120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ru-RU" sz="120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210,5</a:t>
                      </a:r>
                    </a:p>
                  </a:txBody>
                  <a:tcPr anchor="ctr"/>
                </a:tc>
              </a:tr>
              <a:tr h="4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2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по ц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енным бумагам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3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долга по</a:t>
                      </a:r>
                      <a:r>
                        <a:rPr lang="ru-RU" sz="12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коммерческим кредитам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26 000,0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50 710,5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r>
                        <a:rPr kumimoji="0" lang="ru-RU" sz="1200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ru-RU" sz="120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ru-RU" sz="1200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210,5</a:t>
                      </a:r>
                    </a:p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долга по бюджетным кредитам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5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обязательств по муниципальным гарантиям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20781" y="121749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26579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752600"/>
            <a:ext cx="8223448" cy="4419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Комитет финансов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администрации города Покачи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ул.Мира д.8/1                                                                                                                     телефон: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Покачи                                                                                                   (34669) 7-19-33, 7-19-32                                                              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Тюменской области, 628661                                                                                                   факс: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Режим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(34669) 7-42-70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Понедельник-пятница                                                                                   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                                     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8.30 до 17.12                                                                                              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komfin@admpokachi.ru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Обед с 12.30 до 14.00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041" y="12174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578" y="228600"/>
            <a:ext cx="7762469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города Покачи в период 2015-2021 годов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4232172"/>
              </p:ext>
            </p:extLst>
          </p:nvPr>
        </p:nvGraphicFramePr>
        <p:xfrm>
          <a:off x="0" y="1571612"/>
          <a:ext cx="9108504" cy="522832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152108"/>
                <a:gridCol w="1178561"/>
                <a:gridCol w="1075927"/>
                <a:gridCol w="1147656"/>
                <a:gridCol w="1147656"/>
                <a:gridCol w="1129486"/>
                <a:gridCol w="1138571"/>
                <a:gridCol w="1138539"/>
              </a:tblGrid>
              <a:tr h="6332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16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1 412 912,67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1 476 741,2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1 384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406,3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1 428 144,3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1 308 654,5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1 275 294,2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1 278 213,0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743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собствен-ные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(без учета доп. норматива)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288 497,29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293 368,1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304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166,9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305 468,2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324 984,1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331 823,5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337 307,6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7705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1 255 152,79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1 492 449,9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1 365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587,5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1 460 959,2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1 336 154,5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1 275 294,2 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1 278 213,0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48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т.ч.на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полномочия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459 534,73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446 019,5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457 437,2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500 550,8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522 698,1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527 506,6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530 293,6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5902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Дефицит/ профицит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157 759,88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-15 708,7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18 818,8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0" eaLnBrk="1" latinLnBrk="0" hangingPunct="1">
                        <a:buFontTx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32 814,9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- 27 500,0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5902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 долга на 31.12.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49 000,00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000,0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26 000,0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50 710,5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b="1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78 210,5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37718" y="1209521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15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76872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0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поступления доходов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уплаты НДФЛ на 2019-2021 годы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07504" y="1752600"/>
            <a:ext cx="2232248" cy="49167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нормами законодательства принято решение Думы города Покачи от 27.09.2018 года №69 о замене дотации на обеспеченность дополнительным нормативом НДФЛ: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55,62 %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46,41 %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45,68   %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28988692"/>
              </p:ext>
            </p:extLst>
          </p:nvPr>
        </p:nvGraphicFramePr>
        <p:xfrm>
          <a:off x="2411760" y="1752600"/>
          <a:ext cx="6624736" cy="49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41" y="1217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43020" y="1196214"/>
            <a:ext cx="100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348" y="19584"/>
            <a:ext cx="10059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1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8478</TotalTime>
  <Words>8787</Words>
  <Application>Microsoft Office PowerPoint</Application>
  <PresentationFormat>Экран (4:3)</PresentationFormat>
  <Paragraphs>2229</Paragraphs>
  <Slides>65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Обычная</vt:lpstr>
      <vt:lpstr>Основные характеристики проекта бюджета города Покачи на 2019 год  и на плановый период  2020 и 2021 годов</vt:lpstr>
      <vt:lpstr>Основные показатели прогноза социально – экономического развития на 2019-2021 годы</vt:lpstr>
      <vt:lpstr>Презентация PowerPoint</vt:lpstr>
      <vt:lpstr>Основные направления налоговой политики на 2019 год и на плановый период 2020 и 2021 годов</vt:lpstr>
      <vt:lpstr>Основные направления бюджетной политики на 2019 год и на плановый период 2020 и 2021 годов</vt:lpstr>
      <vt:lpstr>Основные направления долговой политики на 2019 год и на плановый период 2020 и 2021 годов</vt:lpstr>
      <vt:lpstr>Основные характеристики бюджета города Покачи в период 2015-2021 годов</vt:lpstr>
      <vt:lpstr>Презентация PowerPoint</vt:lpstr>
      <vt:lpstr>Особенности поступления доходов  от уплаты НДФЛ на 2019-2021 годы</vt:lpstr>
      <vt:lpstr>Структура доходов бюджета города Покачи в период 2018-2021 годов</vt:lpstr>
      <vt:lpstr>Налоговые доходы бюджета города Покачи в период 2018-2021 годов</vt:lpstr>
      <vt:lpstr>Неналоговые доходы бюджета города Покачи в период 2018-2021 годов</vt:lpstr>
      <vt:lpstr>Безвозмездные поступления в бюджет города Покачи в период 2018- 2021 годов</vt:lpstr>
      <vt:lpstr>Сведения о планируемых доходах бюджета на 2019-2021 годы</vt:lpstr>
      <vt:lpstr>Прогноз выпадающих доходов из бюджета города Покачи в связи с применением налоговых льгот</vt:lpstr>
      <vt:lpstr>Презентация PowerPoint</vt:lpstr>
      <vt:lpstr>Презентация PowerPoint</vt:lpstr>
      <vt:lpstr>Расходная часть бюджета города Покачи в период 2015- 2021 годов</vt:lpstr>
      <vt:lpstr>Распределение расходов по отраслям в бюджетном цикле 2018-2021 годов</vt:lpstr>
      <vt:lpstr>Распределение бюджетных ассигнований по разделам и подразделам классификации расходов бюджета города Покачи</vt:lpstr>
      <vt:lpstr>Распределение бюджетных ассигнований по разделам и подразделам классификации расходов бюджета города Покачи</vt:lpstr>
      <vt:lpstr>Распределение бюджетных ассигнований по разделам и подразделам классификации расходов бюджета города Покачи</vt:lpstr>
      <vt:lpstr>Распределение бюджетных ассигнований по разделам и подразделам классификации расходов бюджета города Покачи</vt:lpstr>
      <vt:lpstr>Расходы бюджета на поддержку семьи, материнства и детства</vt:lpstr>
      <vt:lpstr>Расходы на обслуживание муниципального долга в 2015-2019 годах</vt:lpstr>
      <vt:lpstr>Презентация PowerPoint</vt:lpstr>
      <vt:lpstr>Исходные данные для формирования расходов на оплату труда по муниципальным учреждениям на 2019 год</vt:lpstr>
      <vt:lpstr>Непредвиденные расходы за счет резервного фонда в 2015-2019 годах</vt:lpstr>
      <vt:lpstr>Презентация PowerPoint</vt:lpstr>
      <vt:lpstr>Расходы на финансовое обеспечение реализации национальных проектов </vt:lpstr>
      <vt:lpstr>Изменения в программном планировании</vt:lpstr>
      <vt:lpstr>Структура расходов в рамках программного и непрограммного направления расходования</vt:lpstr>
      <vt:lpstr>Распределение бюджетных ассигнований на реализацию муниципальных программ  на 2019-2021 годы</vt:lpstr>
      <vt:lpstr>Распределение бюджетных ассигнований на реализацию муниципальных программ  на 2019-2021 годы</vt:lpstr>
      <vt:lpstr>Распределение бюджетных ассигнований на реализацию муниципальных программ  на 2019-2021 годы</vt:lpstr>
      <vt:lpstr>Муниципальная программа «Реализация молодежной политики на территории города Покачи на 2019-2025 годы и на период до 2030 года»</vt:lpstr>
      <vt:lpstr>Муниципальная программа «Организация отдыха детей города Покачи в каникулярное время на 2019-2025 и на период до 2030 года»</vt:lpstr>
      <vt:lpstr>Муниципальная программа «Осуществление материально-технического обеспечения деятельности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 на 2019-2025 годы и на период до 2030 года»</vt:lpstr>
      <vt:lpstr>Муниципальная программа «Сохранение и развитие сферы культуры города Покачи на 2019-2025 годы и на период до 2030 года»</vt:lpstr>
      <vt:lpstr>Муниципальная программа «Развитие муниципальной службы в городе Покачи на 2019-2025 годы и на период до 2030 года» </vt:lpstr>
      <vt:lpstr>Муниципальная программа «Улучшение условий и охраны труда на территории города Покачи на 2019-2022 годы»</vt:lpstr>
      <vt:lpstr>Муниципальная программа «Обеспечение доступным и комфортным жильем жителей города Покачи в 2019 - 2025 годах и на период до 2030 года»</vt:lpstr>
      <vt:lpstr>Муниципальная программа «Профилактика терроризма и экстремизма, создание на территории города Покачи комфортной среды для проживания многонационального общества в  2019-2025 годах и на период до 2030 года»</vt:lpstr>
      <vt:lpstr>Муниципальная программа «Поддержка и развитие малого и среднего предпринимательства,  агропромышленного комплекса на территории города Покачи на 2019 - 2030 годы»</vt:lpstr>
      <vt:lpstr>Муниципальная программа «Разработка документов градостроительного регулирования города Покачи на 2019-2025 годы и на период до 2030 года»</vt:lpstr>
      <vt:lpstr>Муниципальная программа «Противодействие коррупции в муниципальном образовании город Покачи на 2019 - 2025 годы и на период до 2030 года»</vt:lpstr>
      <vt:lpstr>Муниципальная программа «Информирование населения о деятельности органов местного самоуправления, поддержка лиц, внесших выдающийся вклад в развитие города Покачи на 2019-2021 годы»</vt:lpstr>
      <vt:lpstr>Муниципальная программа 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  на 2019 - 2025 и на период до 2030 года»</vt:lpstr>
      <vt:lpstr>Муниципальная программа «Управление муниципальными финансами города Покачи на 2019-2030 годы»</vt:lpstr>
      <vt:lpstr>Муниципальная программа «Развитие транспортной системы города Покачи на 2019-2025 годы и на период до 2030 года»</vt:lpstr>
      <vt:lpstr>Муниципальная программа «Обеспечение жильем молодых семей в 2019 - 2025 годах и на период до 2030 года на территории города Покачи»</vt:lpstr>
      <vt:lpstr>Муниципальная программа «Обеспечение условий для развития физической культуры, школьного спорта и массового спорта в городе Покачи на 2019-2025 годы и плановый период до 2030 года»</vt:lpstr>
      <vt:lpstr>Муниципальная программа «Реализация отдельных государственных полномочий в сфере опеки и попечительства в городе Покачи на 2019-2025 и на период до 2030 года»</vt:lpstr>
      <vt:lpstr>Муниципальная программа «Поддержка социально-ориентированных некоммерческих организаций города Покачи на 2019-2030 годы»</vt:lpstr>
      <vt:lpstr>Муниципальная программа «Обеспечение безопасности жизнедеятельности населения на территории города Покачи в 2019 - 2025 годах и на период до 2030 года»</vt:lpstr>
      <vt:lpstr>Муниципальная программа «Обеспечение экологической безопасности на территории города Покачи на 2019-2025 годы и на период до 2030 года»</vt:lpstr>
      <vt:lpstr>Муниципальная программа «Информационное общество города Покачи на 2019-2025 годы и на период до 2030 года» </vt:lpstr>
      <vt:lpstr>Муниципальная программа «Развитие образования в городе Покачи на 2019-2025 годы и на период до 2030 года»</vt:lpstr>
      <vt:lpstr>Муниципальная программа «Реализация отдельных государственных полномочий в сфере опеки и попечительства в городе Покачи на 2019-2025 и на период до 2030 года»</vt:lpstr>
      <vt:lpstr>Муниципальная программа «Формирование современной городской среды в муниципальном образовании города Покачи на 2019 - 2025 годы и на период до 2030 года»</vt:lpstr>
      <vt:lpstr>Не программные направления расходования средств на 2019 год и на плановый период 2020 и 2021 годы</vt:lpstr>
      <vt:lpstr>Презентация PowerPoint</vt:lpstr>
      <vt:lpstr>Источники финансирования дефицита бюджета города Покачи в период 2015-2021 годы</vt:lpstr>
      <vt:lpstr>Структура муниципального долга бюджета города Покачи в период 2015-2021 годы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Ходулапова Алена Евгеньевна</dc:creator>
  <cp:lastModifiedBy>Ступницкая Виктория Викторовна</cp:lastModifiedBy>
  <cp:revision>642</cp:revision>
  <cp:lastPrinted>2018-11-15T10:02:47Z</cp:lastPrinted>
  <dcterms:modified xsi:type="dcterms:W3CDTF">2018-12-26T12:34:33Z</dcterms:modified>
</cp:coreProperties>
</file>